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100"/>
  </p:notesMasterIdLst>
  <p:sldIdLst>
    <p:sldId id="256" r:id="rId2"/>
    <p:sldId id="257" r:id="rId3"/>
    <p:sldId id="259" r:id="rId4"/>
    <p:sldId id="264" r:id="rId5"/>
    <p:sldId id="260" r:id="rId6"/>
    <p:sldId id="266" r:id="rId7"/>
    <p:sldId id="265" r:id="rId8"/>
    <p:sldId id="268" r:id="rId9"/>
    <p:sldId id="269" r:id="rId10"/>
    <p:sldId id="270" r:id="rId11"/>
    <p:sldId id="271" r:id="rId12"/>
    <p:sldId id="272" r:id="rId13"/>
    <p:sldId id="274" r:id="rId14"/>
    <p:sldId id="261" r:id="rId15"/>
    <p:sldId id="275" r:id="rId16"/>
    <p:sldId id="276" r:id="rId17"/>
    <p:sldId id="277" r:id="rId18"/>
    <p:sldId id="262" r:id="rId19"/>
    <p:sldId id="278" r:id="rId20"/>
    <p:sldId id="282" r:id="rId21"/>
    <p:sldId id="263" r:id="rId22"/>
    <p:sldId id="279" r:id="rId23"/>
    <p:sldId id="280" r:id="rId24"/>
    <p:sldId id="281" r:id="rId25"/>
    <p:sldId id="273" r:id="rId26"/>
    <p:sldId id="285" r:id="rId27"/>
    <p:sldId id="286" r:id="rId28"/>
    <p:sldId id="288" r:id="rId29"/>
    <p:sldId id="287" r:id="rId30"/>
    <p:sldId id="299" r:id="rId31"/>
    <p:sldId id="289" r:id="rId32"/>
    <p:sldId id="290" r:id="rId33"/>
    <p:sldId id="291" r:id="rId34"/>
    <p:sldId id="292" r:id="rId35"/>
    <p:sldId id="293" r:id="rId36"/>
    <p:sldId id="294" r:id="rId37"/>
    <p:sldId id="295" r:id="rId38"/>
    <p:sldId id="296" r:id="rId39"/>
    <p:sldId id="300" r:id="rId40"/>
    <p:sldId id="301" r:id="rId41"/>
    <p:sldId id="297" r:id="rId42"/>
    <p:sldId id="303" r:id="rId43"/>
    <p:sldId id="304" r:id="rId44"/>
    <p:sldId id="305" r:id="rId45"/>
    <p:sldId id="306" r:id="rId46"/>
    <p:sldId id="322" r:id="rId47"/>
    <p:sldId id="308" r:id="rId48"/>
    <p:sldId id="309" r:id="rId49"/>
    <p:sldId id="326" r:id="rId50"/>
    <p:sldId id="328" r:id="rId51"/>
    <p:sldId id="327" r:id="rId52"/>
    <p:sldId id="335" r:id="rId53"/>
    <p:sldId id="331" r:id="rId54"/>
    <p:sldId id="310" r:id="rId55"/>
    <p:sldId id="333" r:id="rId56"/>
    <p:sldId id="323" r:id="rId57"/>
    <p:sldId id="332" r:id="rId58"/>
    <p:sldId id="324" r:id="rId59"/>
    <p:sldId id="334" r:id="rId60"/>
    <p:sldId id="319" r:id="rId61"/>
    <p:sldId id="325" r:id="rId62"/>
    <p:sldId id="311" r:id="rId63"/>
    <p:sldId id="329" r:id="rId64"/>
    <p:sldId id="330" r:id="rId65"/>
    <p:sldId id="312" r:id="rId66"/>
    <p:sldId id="337" r:id="rId67"/>
    <p:sldId id="339" r:id="rId68"/>
    <p:sldId id="336" r:id="rId69"/>
    <p:sldId id="344" r:id="rId70"/>
    <p:sldId id="345" r:id="rId71"/>
    <p:sldId id="340" r:id="rId72"/>
    <p:sldId id="321" r:id="rId73"/>
    <p:sldId id="317" r:id="rId74"/>
    <p:sldId id="346" r:id="rId75"/>
    <p:sldId id="347" r:id="rId76"/>
    <p:sldId id="342" r:id="rId77"/>
    <p:sldId id="348" r:id="rId78"/>
    <p:sldId id="349" r:id="rId79"/>
    <p:sldId id="316" r:id="rId80"/>
    <p:sldId id="341" r:id="rId81"/>
    <p:sldId id="351" r:id="rId82"/>
    <p:sldId id="350" r:id="rId83"/>
    <p:sldId id="352" r:id="rId84"/>
    <p:sldId id="353" r:id="rId85"/>
    <p:sldId id="354" r:id="rId86"/>
    <p:sldId id="356" r:id="rId87"/>
    <p:sldId id="359" r:id="rId88"/>
    <p:sldId id="358" r:id="rId89"/>
    <p:sldId id="360" r:id="rId90"/>
    <p:sldId id="361" r:id="rId91"/>
    <p:sldId id="363" r:id="rId92"/>
    <p:sldId id="362" r:id="rId93"/>
    <p:sldId id="357" r:id="rId94"/>
    <p:sldId id="365" r:id="rId95"/>
    <p:sldId id="366" r:id="rId96"/>
    <p:sldId id="367" r:id="rId97"/>
    <p:sldId id="368" r:id="rId98"/>
    <p:sldId id="369" r:id="rId9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80" autoAdjust="0"/>
    <p:restoredTop sz="78969" autoAdjust="0"/>
  </p:normalViewPr>
  <p:slideViewPr>
    <p:cSldViewPr snapToGrid="0">
      <p:cViewPr varScale="1">
        <p:scale>
          <a:sx n="100" d="100"/>
          <a:sy n="100" d="100"/>
        </p:scale>
        <p:origin x="108" y="10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Classeur3"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Classeur4"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dirty="0">
                <a:solidFill>
                  <a:schemeClr val="tx1"/>
                </a:solidFill>
              </a:rPr>
              <a:t>Ensemble des humains majeurs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scatterChart>
        <c:scatterStyle val="lineMarker"/>
        <c:varyColors val="0"/>
        <c:ser>
          <c:idx val="0"/>
          <c:order val="0"/>
          <c:spPr>
            <a:ln w="57150" cap="rnd">
              <a:solidFill>
                <a:schemeClr val="accent1"/>
              </a:solidFill>
              <a:round/>
            </a:ln>
            <a:effectLst/>
          </c:spPr>
          <c:marker>
            <c:symbol val="none"/>
          </c:marker>
          <c:xVal>
            <c:numRef>
              <c:f>Feuil1!$A$3:$A$12</c:f>
              <c:numCache>
                <c:formatCode>General</c:formatCode>
                <c:ptCount val="10"/>
                <c:pt idx="0">
                  <c:v>0</c:v>
                </c:pt>
                <c:pt idx="1">
                  <c:v>5</c:v>
                </c:pt>
                <c:pt idx="2">
                  <c:v>10</c:v>
                </c:pt>
                <c:pt idx="3">
                  <c:v>18</c:v>
                </c:pt>
                <c:pt idx="4">
                  <c:v>18</c:v>
                </c:pt>
                <c:pt idx="5">
                  <c:v>20</c:v>
                </c:pt>
                <c:pt idx="6">
                  <c:v>25</c:v>
                </c:pt>
                <c:pt idx="7">
                  <c:v>30</c:v>
                </c:pt>
                <c:pt idx="8">
                  <c:v>35</c:v>
                </c:pt>
                <c:pt idx="9">
                  <c:v>40</c:v>
                </c:pt>
              </c:numCache>
            </c:numRef>
          </c:xVal>
          <c:yVal>
            <c:numRef>
              <c:f>Feuil1!$B$3:$B$12</c:f>
              <c:numCache>
                <c:formatCode>General</c:formatCode>
                <c:ptCount val="10"/>
                <c:pt idx="0">
                  <c:v>0</c:v>
                </c:pt>
                <c:pt idx="1">
                  <c:v>0</c:v>
                </c:pt>
                <c:pt idx="2">
                  <c:v>0</c:v>
                </c:pt>
                <c:pt idx="3">
                  <c:v>0</c:v>
                </c:pt>
                <c:pt idx="4">
                  <c:v>1</c:v>
                </c:pt>
                <c:pt idx="5">
                  <c:v>1</c:v>
                </c:pt>
                <c:pt idx="6">
                  <c:v>1</c:v>
                </c:pt>
                <c:pt idx="7">
                  <c:v>1</c:v>
                </c:pt>
                <c:pt idx="8">
                  <c:v>1</c:v>
                </c:pt>
                <c:pt idx="9">
                  <c:v>1</c:v>
                </c:pt>
              </c:numCache>
            </c:numRef>
          </c:yVal>
          <c:smooth val="0"/>
        </c:ser>
        <c:dLbls>
          <c:showLegendKey val="0"/>
          <c:showVal val="0"/>
          <c:showCatName val="0"/>
          <c:showSerName val="0"/>
          <c:showPercent val="0"/>
          <c:showBubbleSize val="0"/>
        </c:dLbls>
        <c:axId val="-1343486960"/>
        <c:axId val="-1343486416"/>
      </c:scatterChart>
      <c:valAx>
        <c:axId val="-134348696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fr-FR" dirty="0">
                    <a:solidFill>
                      <a:schemeClr val="tx1"/>
                    </a:solidFill>
                  </a:rPr>
                  <a:t>âge</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15875" cap="rnd" cmpd="sng" algn="ctr">
            <a:solidFill>
              <a:schemeClr val="dk1"/>
            </a:solidFill>
            <a:prstDash val="solid"/>
            <a:round/>
            <a:headEnd type="none"/>
            <a:tailEnd type="triangle"/>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fr-FR"/>
          </a:p>
        </c:txPr>
        <c:crossAx val="-1343486416"/>
        <c:crosses val="autoZero"/>
        <c:crossBetween val="midCat"/>
      </c:valAx>
      <c:valAx>
        <c:axId val="-13434864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fr-FR" dirty="0">
                    <a:solidFill>
                      <a:schemeClr val="tx1"/>
                    </a:solidFill>
                  </a:rPr>
                  <a:t>majorité</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15875" cap="rnd" cmpd="sng" algn="ctr">
            <a:solidFill>
              <a:schemeClr val="dk1"/>
            </a:solidFill>
            <a:prstDash val="solid"/>
            <a:round/>
            <a:tailEnd type="triangle"/>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fr-FR"/>
          </a:p>
        </c:txPr>
        <c:crossAx val="-134348696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dirty="0">
                <a:solidFill>
                  <a:schemeClr val="tx1"/>
                </a:solidFill>
              </a:rPr>
              <a:t>Ensemble des personnes vieilles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scatterChart>
        <c:scatterStyle val="lineMarker"/>
        <c:varyColors val="0"/>
        <c:ser>
          <c:idx val="0"/>
          <c:order val="0"/>
          <c:spPr>
            <a:ln w="57150" cap="rnd">
              <a:solidFill>
                <a:schemeClr val="accent1"/>
              </a:solidFill>
              <a:round/>
            </a:ln>
            <a:effectLst/>
          </c:spPr>
          <c:marker>
            <c:symbol val="none"/>
          </c:marker>
          <c:xVal>
            <c:numRef>
              <c:f>Feuil1!$B$3:$B$12</c:f>
              <c:numCache>
                <c:formatCode>General</c:formatCode>
                <c:ptCount val="10"/>
                <c:pt idx="0">
                  <c:v>0</c:v>
                </c:pt>
                <c:pt idx="1">
                  <c:v>10</c:v>
                </c:pt>
                <c:pt idx="2">
                  <c:v>20</c:v>
                </c:pt>
                <c:pt idx="3">
                  <c:v>30</c:v>
                </c:pt>
                <c:pt idx="4">
                  <c:v>40</c:v>
                </c:pt>
                <c:pt idx="5">
                  <c:v>50</c:v>
                </c:pt>
                <c:pt idx="6">
                  <c:v>60</c:v>
                </c:pt>
                <c:pt idx="7">
                  <c:v>70</c:v>
                </c:pt>
                <c:pt idx="8">
                  <c:v>80</c:v>
                </c:pt>
                <c:pt idx="9">
                  <c:v>90</c:v>
                </c:pt>
              </c:numCache>
            </c:numRef>
          </c:xVal>
          <c:yVal>
            <c:numRef>
              <c:f>Feuil1!$C$3:$C$12</c:f>
              <c:numCache>
                <c:formatCode>General</c:formatCode>
                <c:ptCount val="10"/>
                <c:pt idx="0">
                  <c:v>0</c:v>
                </c:pt>
                <c:pt idx="1">
                  <c:v>0</c:v>
                </c:pt>
                <c:pt idx="2">
                  <c:v>0</c:v>
                </c:pt>
                <c:pt idx="3">
                  <c:v>0</c:v>
                </c:pt>
                <c:pt idx="4">
                  <c:v>0.2</c:v>
                </c:pt>
                <c:pt idx="5">
                  <c:v>0.4</c:v>
                </c:pt>
                <c:pt idx="6">
                  <c:v>0.6</c:v>
                </c:pt>
                <c:pt idx="7">
                  <c:v>0.8</c:v>
                </c:pt>
                <c:pt idx="8">
                  <c:v>1</c:v>
                </c:pt>
                <c:pt idx="9">
                  <c:v>1</c:v>
                </c:pt>
              </c:numCache>
            </c:numRef>
          </c:yVal>
          <c:smooth val="0"/>
        </c:ser>
        <c:dLbls>
          <c:showLegendKey val="0"/>
          <c:showVal val="0"/>
          <c:showCatName val="0"/>
          <c:showSerName val="0"/>
          <c:showPercent val="0"/>
          <c:showBubbleSize val="0"/>
        </c:dLbls>
        <c:axId val="-1343490224"/>
        <c:axId val="-1343484784"/>
      </c:scatterChart>
      <c:valAx>
        <c:axId val="-134349022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fr-FR" dirty="0">
                    <a:solidFill>
                      <a:schemeClr val="tx1"/>
                    </a:solidFill>
                  </a:rPr>
                  <a:t>âge</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22225" cap="rnd" cmpd="sng" algn="ctr">
            <a:solidFill>
              <a:schemeClr val="dk1"/>
            </a:solidFill>
            <a:prstDash val="solid"/>
            <a:round/>
            <a:tailEnd type="triangle"/>
          </a:ln>
          <a:effectLst>
            <a:reflection blurRad="12700" stA="26000" endPos="32000" dist="12700" dir="5400000" sy="-100000" rotWithShape="0"/>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fr-FR"/>
          </a:p>
        </c:txPr>
        <c:crossAx val="-1343484784"/>
        <c:crosses val="autoZero"/>
        <c:crossBetween val="midCat"/>
      </c:valAx>
      <c:valAx>
        <c:axId val="-1343484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fr-FR" dirty="0">
                    <a:solidFill>
                      <a:schemeClr val="tx1"/>
                    </a:solidFill>
                  </a:rPr>
                  <a:t>vieillesse</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22225" cap="rnd" cmpd="sng" algn="ctr">
            <a:solidFill>
              <a:schemeClr val="dk1"/>
            </a:solidFill>
            <a:prstDash val="solid"/>
            <a:round/>
            <a:tailEnd type="triangle"/>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fr-FR"/>
          </a:p>
        </c:txPr>
        <c:crossAx val="-134349022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C4E8EF-4E9D-4143-933B-1095B5FAFF64}" type="doc">
      <dgm:prSet loTypeId="urn:microsoft.com/office/officeart/2005/8/layout/hierarchy6" loCatId="hierarchy" qsTypeId="urn:microsoft.com/office/officeart/2005/8/quickstyle/simple5" qsCatId="simple" csTypeId="urn:microsoft.com/office/officeart/2005/8/colors/colorful4" csCatId="colorful" phldr="1"/>
      <dgm:spPr/>
      <dgm:t>
        <a:bodyPr/>
        <a:lstStyle/>
        <a:p>
          <a:endParaRPr lang="fr-FR"/>
        </a:p>
      </dgm:t>
    </dgm:pt>
    <dgm:pt modelId="{1986C798-9D10-4F42-9A65-55E0B09E14DD}">
      <dgm:prSet phldrT="[Texte]" custT="1"/>
      <dgm:spPr/>
      <dgm:t>
        <a:bodyPr/>
        <a:lstStyle/>
        <a:p>
          <a:r>
            <a:rPr lang="fr-FR" sz="1200" dirty="0" smtClean="0"/>
            <a:t>Relation spatiale</a:t>
          </a:r>
          <a:endParaRPr lang="fr-FR" sz="1200" dirty="0"/>
        </a:p>
      </dgm:t>
    </dgm:pt>
    <dgm:pt modelId="{0D28B174-5820-4176-B5A1-0496C54EAD52}" type="parTrans" cxnId="{9A884528-91A2-4800-AC53-85CC2340B1CE}">
      <dgm:prSet/>
      <dgm:spPr/>
      <dgm:t>
        <a:bodyPr/>
        <a:lstStyle/>
        <a:p>
          <a:endParaRPr lang="fr-FR"/>
        </a:p>
      </dgm:t>
    </dgm:pt>
    <dgm:pt modelId="{337610CF-07C3-4785-A9BD-C72A20103AFB}" type="sibTrans" cxnId="{9A884528-91A2-4800-AC53-85CC2340B1CE}">
      <dgm:prSet/>
      <dgm:spPr/>
      <dgm:t>
        <a:bodyPr/>
        <a:lstStyle/>
        <a:p>
          <a:endParaRPr lang="fr-FR"/>
        </a:p>
      </dgm:t>
    </dgm:pt>
    <dgm:pt modelId="{8B1751DD-E54F-4905-B263-19A3CB3738E5}">
      <dgm:prSet phldrT="[Texte]" custT="1"/>
      <dgm:spPr/>
      <dgm:t>
        <a:bodyPr/>
        <a:lstStyle/>
        <a:p>
          <a:r>
            <a:rPr lang="fr-FR" sz="1200" dirty="0" smtClean="0"/>
            <a:t>Relation topologique</a:t>
          </a:r>
          <a:endParaRPr lang="fr-FR" sz="1200" dirty="0"/>
        </a:p>
      </dgm:t>
    </dgm:pt>
    <dgm:pt modelId="{63CBE99B-9171-4F2A-A61D-06821B5BD35C}" type="parTrans" cxnId="{4ABD0126-28E5-4AFA-A21F-C51E35BED7C5}">
      <dgm:prSet/>
      <dgm:spPr/>
      <dgm:t>
        <a:bodyPr/>
        <a:lstStyle/>
        <a:p>
          <a:endParaRPr lang="fr-FR" sz="1200"/>
        </a:p>
      </dgm:t>
    </dgm:pt>
    <dgm:pt modelId="{A82BF63C-1D4F-4DC3-B359-E97FF0FF7F11}" type="sibTrans" cxnId="{4ABD0126-28E5-4AFA-A21F-C51E35BED7C5}">
      <dgm:prSet/>
      <dgm:spPr/>
      <dgm:t>
        <a:bodyPr/>
        <a:lstStyle/>
        <a:p>
          <a:endParaRPr lang="fr-FR"/>
        </a:p>
      </dgm:t>
    </dgm:pt>
    <dgm:pt modelId="{FBC35B70-F08B-4AC2-B7E5-0F3AE136E20E}">
      <dgm:prSet phldrT="[Texte]" custT="1"/>
      <dgm:spPr/>
      <dgm:t>
        <a:bodyPr/>
        <a:lstStyle/>
        <a:p>
          <a:r>
            <a:rPr lang="fr-FR" sz="1200" dirty="0" smtClean="0"/>
            <a:t>Relation métrique</a:t>
          </a:r>
          <a:endParaRPr lang="fr-FR" sz="1200" dirty="0"/>
        </a:p>
      </dgm:t>
    </dgm:pt>
    <dgm:pt modelId="{A836073A-5DE7-431A-8663-A93D7176D424}" type="parTrans" cxnId="{95197B79-E36D-4265-BCD7-0673FFEF9482}">
      <dgm:prSet/>
      <dgm:spPr/>
      <dgm:t>
        <a:bodyPr/>
        <a:lstStyle/>
        <a:p>
          <a:endParaRPr lang="fr-FR" sz="1200"/>
        </a:p>
      </dgm:t>
    </dgm:pt>
    <dgm:pt modelId="{A4297D53-DD9D-4ACA-8C98-81030FADD393}" type="sibTrans" cxnId="{95197B79-E36D-4265-BCD7-0673FFEF9482}">
      <dgm:prSet/>
      <dgm:spPr/>
      <dgm:t>
        <a:bodyPr/>
        <a:lstStyle/>
        <a:p>
          <a:endParaRPr lang="fr-FR"/>
        </a:p>
      </dgm:t>
    </dgm:pt>
    <dgm:pt modelId="{09BD47A3-28CC-4161-A2B6-2ED834147E66}">
      <dgm:prSet phldrT="[Texte]" custT="1"/>
      <dgm:spPr/>
      <dgm:t>
        <a:bodyPr/>
        <a:lstStyle/>
        <a:p>
          <a:r>
            <a:rPr lang="fr-FR" sz="1200" dirty="0" smtClean="0"/>
            <a:t>Relation directionnelle</a:t>
          </a:r>
          <a:endParaRPr lang="fr-FR" sz="1200" dirty="0"/>
        </a:p>
      </dgm:t>
    </dgm:pt>
    <dgm:pt modelId="{E41B8049-0BBA-4141-A43B-F5C03F8DB7EE}" type="parTrans" cxnId="{D99B3857-204F-4088-AD3E-5591556FD354}">
      <dgm:prSet/>
      <dgm:spPr/>
      <dgm:t>
        <a:bodyPr/>
        <a:lstStyle/>
        <a:p>
          <a:endParaRPr lang="fr-FR" sz="1200"/>
        </a:p>
      </dgm:t>
    </dgm:pt>
    <dgm:pt modelId="{6639E406-A0EF-48B7-9507-460B8E255A90}" type="sibTrans" cxnId="{D99B3857-204F-4088-AD3E-5591556FD354}">
      <dgm:prSet/>
      <dgm:spPr/>
      <dgm:t>
        <a:bodyPr/>
        <a:lstStyle/>
        <a:p>
          <a:endParaRPr lang="fr-FR"/>
        </a:p>
      </dgm:t>
    </dgm:pt>
    <dgm:pt modelId="{13C2E79B-9F67-40DC-A11B-F26ED493B64C}">
      <dgm:prSet phldrT="[Texte]" custT="1"/>
      <dgm:spPr/>
      <dgm:t>
        <a:bodyPr/>
        <a:lstStyle/>
        <a:p>
          <a:r>
            <a:rPr lang="fr-FR" sz="1200" dirty="0" smtClean="0"/>
            <a:t>Relation de distance</a:t>
          </a:r>
          <a:endParaRPr lang="fr-FR" sz="1200" dirty="0"/>
        </a:p>
      </dgm:t>
    </dgm:pt>
    <dgm:pt modelId="{A171D4E4-C25E-4BE5-9B7B-E892E16B5651}" type="parTrans" cxnId="{3ADF48DA-7452-47D3-AA58-512DA1045F63}">
      <dgm:prSet/>
      <dgm:spPr/>
      <dgm:t>
        <a:bodyPr/>
        <a:lstStyle/>
        <a:p>
          <a:endParaRPr lang="fr-FR" sz="1200"/>
        </a:p>
      </dgm:t>
    </dgm:pt>
    <dgm:pt modelId="{8F9419F1-D4A6-4220-8F45-C12B4498EA83}" type="sibTrans" cxnId="{3ADF48DA-7452-47D3-AA58-512DA1045F63}">
      <dgm:prSet/>
      <dgm:spPr/>
      <dgm:t>
        <a:bodyPr/>
        <a:lstStyle/>
        <a:p>
          <a:endParaRPr lang="fr-FR"/>
        </a:p>
      </dgm:t>
    </dgm:pt>
    <dgm:pt modelId="{F2273BE9-54EB-43C8-A520-9F583322AC8A}">
      <dgm:prSet phldrT="[Texte]" custT="1"/>
      <dgm:spPr/>
      <dgm:t>
        <a:bodyPr/>
        <a:lstStyle/>
        <a:p>
          <a:r>
            <a:rPr lang="fr-FR" sz="1200" dirty="0" smtClean="0"/>
            <a:t>Proche de</a:t>
          </a:r>
          <a:endParaRPr lang="fr-FR" sz="1200" dirty="0"/>
        </a:p>
      </dgm:t>
    </dgm:pt>
    <dgm:pt modelId="{C9C9B967-16FF-4CE8-B781-DBB27A900832}" type="parTrans" cxnId="{DECDEA54-2D71-4F17-93D4-CA1E3BEE96DE}">
      <dgm:prSet/>
      <dgm:spPr/>
      <dgm:t>
        <a:bodyPr/>
        <a:lstStyle/>
        <a:p>
          <a:endParaRPr lang="fr-FR" sz="1200"/>
        </a:p>
      </dgm:t>
    </dgm:pt>
    <dgm:pt modelId="{4B50F65E-F6CB-4905-A95C-9D05FFCFB0A9}" type="sibTrans" cxnId="{DECDEA54-2D71-4F17-93D4-CA1E3BEE96DE}">
      <dgm:prSet/>
      <dgm:spPr/>
      <dgm:t>
        <a:bodyPr/>
        <a:lstStyle/>
        <a:p>
          <a:endParaRPr lang="fr-FR"/>
        </a:p>
      </dgm:t>
    </dgm:pt>
    <dgm:pt modelId="{03C1870C-A106-4A72-98DB-3B719F824DB9}">
      <dgm:prSet phldrT="[Texte]" custT="1"/>
      <dgm:spPr/>
      <dgm:t>
        <a:bodyPr/>
        <a:lstStyle/>
        <a:p>
          <a:r>
            <a:rPr lang="fr-FR" sz="1200" dirty="0" smtClean="0"/>
            <a:t>Loin de</a:t>
          </a:r>
          <a:endParaRPr lang="fr-FR" sz="1200" dirty="0"/>
        </a:p>
      </dgm:t>
    </dgm:pt>
    <dgm:pt modelId="{9605FFBB-BD13-4371-AE3A-480D67DAB582}" type="parTrans" cxnId="{986FB904-395C-4F51-8924-6A353B87BAAB}">
      <dgm:prSet/>
      <dgm:spPr/>
      <dgm:t>
        <a:bodyPr/>
        <a:lstStyle/>
        <a:p>
          <a:endParaRPr lang="fr-FR" sz="1200"/>
        </a:p>
      </dgm:t>
    </dgm:pt>
    <dgm:pt modelId="{29A3A8C6-9389-43E9-9B8C-DC684FC5B8DA}" type="sibTrans" cxnId="{986FB904-395C-4F51-8924-6A353B87BAAB}">
      <dgm:prSet/>
      <dgm:spPr/>
      <dgm:t>
        <a:bodyPr/>
        <a:lstStyle/>
        <a:p>
          <a:endParaRPr lang="fr-FR"/>
        </a:p>
      </dgm:t>
    </dgm:pt>
    <dgm:pt modelId="{A36CC74A-0788-4675-B766-AE998D00C258}">
      <dgm:prSet phldrT="[Texte]" custT="1"/>
      <dgm:spPr>
        <a:solidFill>
          <a:schemeClr val="accent2"/>
        </a:solidFill>
      </dgm:spPr>
      <dgm:t>
        <a:bodyPr/>
        <a:lstStyle/>
        <a:p>
          <a:r>
            <a:rPr lang="fr-FR" sz="1200" dirty="0" smtClean="0"/>
            <a:t>Relation directionnelle binaire</a:t>
          </a:r>
          <a:endParaRPr lang="fr-FR" sz="1200" dirty="0"/>
        </a:p>
      </dgm:t>
    </dgm:pt>
    <dgm:pt modelId="{97C4F1EB-715B-4214-A854-64C1A76DB286}" type="parTrans" cxnId="{5CF75509-09B7-4A1F-9FCB-BAE51D6A67C4}">
      <dgm:prSet/>
      <dgm:spPr>
        <a:ln>
          <a:solidFill>
            <a:schemeClr val="accent2"/>
          </a:solidFill>
        </a:ln>
      </dgm:spPr>
      <dgm:t>
        <a:bodyPr/>
        <a:lstStyle/>
        <a:p>
          <a:endParaRPr lang="fr-FR" sz="1200"/>
        </a:p>
      </dgm:t>
    </dgm:pt>
    <dgm:pt modelId="{EF00B3C9-0DAD-4B01-9CD5-D7658AF6221D}" type="sibTrans" cxnId="{5CF75509-09B7-4A1F-9FCB-BAE51D6A67C4}">
      <dgm:prSet/>
      <dgm:spPr/>
      <dgm:t>
        <a:bodyPr/>
        <a:lstStyle/>
        <a:p>
          <a:endParaRPr lang="fr-FR"/>
        </a:p>
      </dgm:t>
    </dgm:pt>
    <dgm:pt modelId="{DFE54A05-0640-4B51-8306-B853136701F8}">
      <dgm:prSet phldrT="[Texte]" custT="1"/>
      <dgm:spPr/>
      <dgm:t>
        <a:bodyPr/>
        <a:lstStyle/>
        <a:p>
          <a:r>
            <a:rPr lang="fr-FR" sz="1200" dirty="0" smtClean="0"/>
            <a:t>A droite de</a:t>
          </a:r>
          <a:endParaRPr lang="fr-FR" sz="1200" dirty="0"/>
        </a:p>
      </dgm:t>
    </dgm:pt>
    <dgm:pt modelId="{A6C72A4D-51E1-4609-A8C3-3C1B148F756B}" type="parTrans" cxnId="{741BCC5F-0A22-4877-A777-73907E85A067}">
      <dgm:prSet/>
      <dgm:spPr/>
      <dgm:t>
        <a:bodyPr/>
        <a:lstStyle/>
        <a:p>
          <a:endParaRPr lang="fr-FR" sz="1200"/>
        </a:p>
      </dgm:t>
    </dgm:pt>
    <dgm:pt modelId="{82036EB8-F3AD-4F9B-820E-F63B24C9D978}" type="sibTrans" cxnId="{741BCC5F-0A22-4877-A777-73907E85A067}">
      <dgm:prSet/>
      <dgm:spPr/>
      <dgm:t>
        <a:bodyPr/>
        <a:lstStyle/>
        <a:p>
          <a:endParaRPr lang="fr-FR"/>
        </a:p>
      </dgm:t>
    </dgm:pt>
    <dgm:pt modelId="{935750E7-6982-4C04-A4F3-F2A5584B963B}">
      <dgm:prSet phldrT="[Texte]" custT="1"/>
      <dgm:spPr/>
      <dgm:t>
        <a:bodyPr/>
        <a:lstStyle/>
        <a:p>
          <a:r>
            <a:rPr lang="fr-FR" sz="1200" dirty="0" smtClean="0"/>
            <a:t>A gauche de</a:t>
          </a:r>
          <a:endParaRPr lang="fr-FR" sz="1200" dirty="0"/>
        </a:p>
      </dgm:t>
    </dgm:pt>
    <dgm:pt modelId="{387BB911-AA7D-404A-B135-66E69BB6DB31}" type="parTrans" cxnId="{6F027AAB-16D8-4FBC-B928-DA9CBA36958E}">
      <dgm:prSet/>
      <dgm:spPr/>
      <dgm:t>
        <a:bodyPr/>
        <a:lstStyle/>
        <a:p>
          <a:endParaRPr lang="fr-FR" sz="1200"/>
        </a:p>
      </dgm:t>
    </dgm:pt>
    <dgm:pt modelId="{0EACAD16-A10F-4B9F-A455-0000E5293FDE}" type="sibTrans" cxnId="{6F027AAB-16D8-4FBC-B928-DA9CBA36958E}">
      <dgm:prSet/>
      <dgm:spPr/>
      <dgm:t>
        <a:bodyPr/>
        <a:lstStyle/>
        <a:p>
          <a:endParaRPr lang="fr-FR"/>
        </a:p>
      </dgm:t>
    </dgm:pt>
    <dgm:pt modelId="{8FF1E447-9EE9-4CD8-BE39-F2E4F12C2496}">
      <dgm:prSet phldrT="[Texte]" custT="1"/>
      <dgm:spPr/>
      <dgm:t>
        <a:bodyPr/>
        <a:lstStyle/>
        <a:p>
          <a:r>
            <a:rPr lang="fr-FR" sz="1200" dirty="0" smtClean="0"/>
            <a:t>En haut de</a:t>
          </a:r>
          <a:endParaRPr lang="fr-FR" sz="1200" dirty="0"/>
        </a:p>
      </dgm:t>
    </dgm:pt>
    <dgm:pt modelId="{A275E5A4-C048-4DEF-B216-281BA9B3254A}" type="parTrans" cxnId="{72B5BF39-FAF9-4F00-86EA-9AA625272FF0}">
      <dgm:prSet/>
      <dgm:spPr/>
      <dgm:t>
        <a:bodyPr/>
        <a:lstStyle/>
        <a:p>
          <a:endParaRPr lang="fr-FR" sz="1200"/>
        </a:p>
      </dgm:t>
    </dgm:pt>
    <dgm:pt modelId="{4FC3A20F-8042-4DDC-9EE0-E4DFE17568EE}" type="sibTrans" cxnId="{72B5BF39-FAF9-4F00-86EA-9AA625272FF0}">
      <dgm:prSet/>
      <dgm:spPr/>
      <dgm:t>
        <a:bodyPr/>
        <a:lstStyle/>
        <a:p>
          <a:endParaRPr lang="fr-FR"/>
        </a:p>
      </dgm:t>
    </dgm:pt>
    <dgm:pt modelId="{ED3DC99E-2520-4417-9167-2F29F6E08E38}">
      <dgm:prSet phldrT="[Texte]" custT="1"/>
      <dgm:spPr/>
      <dgm:t>
        <a:bodyPr/>
        <a:lstStyle/>
        <a:p>
          <a:r>
            <a:rPr lang="fr-FR" sz="1200" dirty="0" smtClean="0"/>
            <a:t>En bas de</a:t>
          </a:r>
          <a:endParaRPr lang="fr-FR" sz="1200" dirty="0"/>
        </a:p>
      </dgm:t>
    </dgm:pt>
    <dgm:pt modelId="{B7E7C42F-A3D1-4261-A578-BB61F22A1514}" type="parTrans" cxnId="{5EA50C42-6B0D-4211-97EF-4F62AF786D8C}">
      <dgm:prSet/>
      <dgm:spPr/>
      <dgm:t>
        <a:bodyPr/>
        <a:lstStyle/>
        <a:p>
          <a:endParaRPr lang="fr-FR" sz="1200"/>
        </a:p>
      </dgm:t>
    </dgm:pt>
    <dgm:pt modelId="{AD54E8BA-436B-4D86-8285-1257873ABF56}" type="sibTrans" cxnId="{5EA50C42-6B0D-4211-97EF-4F62AF786D8C}">
      <dgm:prSet/>
      <dgm:spPr/>
      <dgm:t>
        <a:bodyPr/>
        <a:lstStyle/>
        <a:p>
          <a:endParaRPr lang="fr-FR"/>
        </a:p>
      </dgm:t>
    </dgm:pt>
    <dgm:pt modelId="{CD0DBA00-5D5F-4390-A8AE-F4985F9BB4FA}">
      <dgm:prSet phldrT="[Texte]" custT="1"/>
      <dgm:spPr>
        <a:solidFill>
          <a:schemeClr val="accent2"/>
        </a:solidFill>
      </dgm:spPr>
      <dgm:t>
        <a:bodyPr/>
        <a:lstStyle/>
        <a:p>
          <a:r>
            <a:rPr lang="fr-FR" sz="1200" dirty="0" smtClean="0"/>
            <a:t>Relation directionnelle ternaire</a:t>
          </a:r>
          <a:endParaRPr lang="fr-FR" sz="1200" dirty="0"/>
        </a:p>
      </dgm:t>
    </dgm:pt>
    <dgm:pt modelId="{DB3ED0B0-6FD0-4617-A085-DEA0BDA6FADC}" type="parTrans" cxnId="{2CDBF401-F1CC-49EC-B644-E750485772AE}">
      <dgm:prSet/>
      <dgm:spPr>
        <a:ln>
          <a:solidFill>
            <a:schemeClr val="accent2"/>
          </a:solidFill>
        </a:ln>
      </dgm:spPr>
      <dgm:t>
        <a:bodyPr/>
        <a:lstStyle/>
        <a:p>
          <a:endParaRPr lang="fr-FR" sz="1200"/>
        </a:p>
      </dgm:t>
    </dgm:pt>
    <dgm:pt modelId="{C6B2D15C-26B4-4449-8E38-A15F85BD05FC}" type="sibTrans" cxnId="{2CDBF401-F1CC-49EC-B644-E750485772AE}">
      <dgm:prSet/>
      <dgm:spPr/>
      <dgm:t>
        <a:bodyPr/>
        <a:lstStyle/>
        <a:p>
          <a:endParaRPr lang="fr-FR"/>
        </a:p>
      </dgm:t>
    </dgm:pt>
    <dgm:pt modelId="{DB4AE7BD-4253-438C-B9A3-411BA4341912}">
      <dgm:prSet phldrT="[Texte]" custT="1"/>
      <dgm:spPr/>
      <dgm:t>
        <a:bodyPr/>
        <a:lstStyle/>
        <a:p>
          <a:r>
            <a:rPr lang="fr-FR" sz="1200" dirty="0" smtClean="0"/>
            <a:t>Entre</a:t>
          </a:r>
          <a:endParaRPr lang="fr-FR" sz="1200" dirty="0"/>
        </a:p>
      </dgm:t>
    </dgm:pt>
    <dgm:pt modelId="{B4D0EB4A-DFF7-4C87-B0B0-0EA69A48F007}" type="parTrans" cxnId="{CE3008B3-242F-435F-B032-B50048B615BD}">
      <dgm:prSet/>
      <dgm:spPr/>
      <dgm:t>
        <a:bodyPr/>
        <a:lstStyle/>
        <a:p>
          <a:endParaRPr lang="fr-FR" sz="1200"/>
        </a:p>
      </dgm:t>
    </dgm:pt>
    <dgm:pt modelId="{80DA45F9-AB2A-4470-B393-BDCD238DBB38}" type="sibTrans" cxnId="{CE3008B3-242F-435F-B032-B50048B615BD}">
      <dgm:prSet/>
      <dgm:spPr/>
      <dgm:t>
        <a:bodyPr/>
        <a:lstStyle/>
        <a:p>
          <a:endParaRPr lang="fr-FR"/>
        </a:p>
      </dgm:t>
    </dgm:pt>
    <dgm:pt modelId="{65E93784-0C6F-4CC3-92A8-D74A8CF281B1}">
      <dgm:prSet phldrT="[Texte]" custT="1"/>
      <dgm:spPr>
        <a:solidFill>
          <a:schemeClr val="accent1"/>
        </a:solidFill>
      </dgm:spPr>
      <dgm:t>
        <a:bodyPr/>
        <a:lstStyle/>
        <a:p>
          <a:r>
            <a:rPr lang="fr-FR" sz="1200" dirty="0" smtClean="0"/>
            <a:t>Inclus</a:t>
          </a:r>
          <a:endParaRPr lang="fr-FR" sz="1200" dirty="0"/>
        </a:p>
      </dgm:t>
    </dgm:pt>
    <dgm:pt modelId="{B234480C-02B1-49A5-8CA7-50BD75FD59E4}" type="parTrans" cxnId="{00177812-EF18-486C-97F9-840B25272328}">
      <dgm:prSet/>
      <dgm:spPr>
        <a:ln>
          <a:solidFill>
            <a:schemeClr val="accent1"/>
          </a:solidFill>
        </a:ln>
      </dgm:spPr>
      <dgm:t>
        <a:bodyPr/>
        <a:lstStyle/>
        <a:p>
          <a:endParaRPr lang="fr-FR" sz="1200"/>
        </a:p>
      </dgm:t>
    </dgm:pt>
    <dgm:pt modelId="{0542F62E-2926-43E7-81B9-2ECAB8BCB547}" type="sibTrans" cxnId="{00177812-EF18-486C-97F9-840B25272328}">
      <dgm:prSet/>
      <dgm:spPr/>
      <dgm:t>
        <a:bodyPr/>
        <a:lstStyle/>
        <a:p>
          <a:endParaRPr lang="fr-FR"/>
        </a:p>
      </dgm:t>
    </dgm:pt>
    <dgm:pt modelId="{5697CBAD-2BD5-4A7D-8180-74E32B4C471B}">
      <dgm:prSet phldrT="[Texte]" custT="1"/>
      <dgm:spPr>
        <a:solidFill>
          <a:schemeClr val="accent1"/>
        </a:solidFill>
      </dgm:spPr>
      <dgm:t>
        <a:bodyPr/>
        <a:lstStyle/>
        <a:p>
          <a:r>
            <a:rPr lang="fr-FR" sz="1200" dirty="0" smtClean="0"/>
            <a:t>Adjacent</a:t>
          </a:r>
          <a:endParaRPr lang="fr-FR" sz="1200" dirty="0"/>
        </a:p>
      </dgm:t>
    </dgm:pt>
    <dgm:pt modelId="{9A2B4B48-10B4-4C3C-982E-3812CE89AC0C}" type="parTrans" cxnId="{2B12D869-EBA5-485B-81F8-466658E176ED}">
      <dgm:prSet/>
      <dgm:spPr>
        <a:ln>
          <a:solidFill>
            <a:schemeClr val="accent1"/>
          </a:solidFill>
        </a:ln>
      </dgm:spPr>
      <dgm:t>
        <a:bodyPr/>
        <a:lstStyle/>
        <a:p>
          <a:endParaRPr lang="fr-FR" sz="1200"/>
        </a:p>
      </dgm:t>
    </dgm:pt>
    <dgm:pt modelId="{1B7A6E0F-5216-4D92-908E-E943AFBF55FD}" type="sibTrans" cxnId="{2B12D869-EBA5-485B-81F8-466658E176ED}">
      <dgm:prSet/>
      <dgm:spPr/>
      <dgm:t>
        <a:bodyPr/>
        <a:lstStyle/>
        <a:p>
          <a:endParaRPr lang="fr-FR"/>
        </a:p>
      </dgm:t>
    </dgm:pt>
    <dgm:pt modelId="{E8D49CDE-6062-4DC3-96CF-CBAAB7AAD849}">
      <dgm:prSet phldrT="[Texte]" custT="1"/>
      <dgm:spPr>
        <a:solidFill>
          <a:schemeClr val="accent1"/>
        </a:solidFill>
      </dgm:spPr>
      <dgm:t>
        <a:bodyPr/>
        <a:lstStyle/>
        <a:p>
          <a:r>
            <a:rPr lang="fr-FR" sz="1200" dirty="0" smtClean="0"/>
            <a:t>Dans</a:t>
          </a:r>
          <a:endParaRPr lang="fr-FR" sz="1200" dirty="0"/>
        </a:p>
      </dgm:t>
    </dgm:pt>
    <dgm:pt modelId="{FC5E7652-E6E0-4C58-A5E8-088881512C27}" type="parTrans" cxnId="{5FC67A35-242A-4A9A-8FCD-52D3B6644DA3}">
      <dgm:prSet/>
      <dgm:spPr>
        <a:solidFill>
          <a:schemeClr val="accent1"/>
        </a:solidFill>
        <a:ln>
          <a:solidFill>
            <a:schemeClr val="accent1"/>
          </a:solidFill>
        </a:ln>
      </dgm:spPr>
      <dgm:t>
        <a:bodyPr/>
        <a:lstStyle/>
        <a:p>
          <a:endParaRPr lang="fr-FR" sz="1200"/>
        </a:p>
      </dgm:t>
    </dgm:pt>
    <dgm:pt modelId="{6FF48928-C1BF-4B46-9CF9-3AE9F2B84590}" type="sibTrans" cxnId="{5FC67A35-242A-4A9A-8FCD-52D3B6644DA3}">
      <dgm:prSet/>
      <dgm:spPr/>
      <dgm:t>
        <a:bodyPr/>
        <a:lstStyle/>
        <a:p>
          <a:endParaRPr lang="fr-FR"/>
        </a:p>
      </dgm:t>
    </dgm:pt>
    <dgm:pt modelId="{A350661E-2652-4F5E-A8B8-FCA133B95B05}" type="pres">
      <dgm:prSet presAssocID="{4FC4E8EF-4E9D-4143-933B-1095B5FAFF64}" presName="mainComposite" presStyleCnt="0">
        <dgm:presLayoutVars>
          <dgm:chPref val="1"/>
          <dgm:dir/>
          <dgm:animOne val="branch"/>
          <dgm:animLvl val="lvl"/>
          <dgm:resizeHandles val="exact"/>
        </dgm:presLayoutVars>
      </dgm:prSet>
      <dgm:spPr/>
      <dgm:t>
        <a:bodyPr/>
        <a:lstStyle/>
        <a:p>
          <a:endParaRPr lang="fr-FR"/>
        </a:p>
      </dgm:t>
    </dgm:pt>
    <dgm:pt modelId="{E039049F-C14E-4F14-BFA0-F1A0F0FA69FF}" type="pres">
      <dgm:prSet presAssocID="{4FC4E8EF-4E9D-4143-933B-1095B5FAFF64}" presName="hierFlow" presStyleCnt="0"/>
      <dgm:spPr/>
    </dgm:pt>
    <dgm:pt modelId="{97E26841-21BF-47F2-9C9D-4B766C0D8D36}" type="pres">
      <dgm:prSet presAssocID="{4FC4E8EF-4E9D-4143-933B-1095B5FAFF64}" presName="hierChild1" presStyleCnt="0">
        <dgm:presLayoutVars>
          <dgm:chPref val="1"/>
          <dgm:animOne val="branch"/>
          <dgm:animLvl val="lvl"/>
        </dgm:presLayoutVars>
      </dgm:prSet>
      <dgm:spPr/>
    </dgm:pt>
    <dgm:pt modelId="{E685726A-91E0-4C3D-A728-CDC8498E2BBB}" type="pres">
      <dgm:prSet presAssocID="{1986C798-9D10-4F42-9A65-55E0B09E14DD}" presName="Name14" presStyleCnt="0"/>
      <dgm:spPr/>
    </dgm:pt>
    <dgm:pt modelId="{2E4F7A69-8AAA-4DD3-A144-7764F31A3286}" type="pres">
      <dgm:prSet presAssocID="{1986C798-9D10-4F42-9A65-55E0B09E14DD}" presName="level1Shape" presStyleLbl="node0" presStyleIdx="0" presStyleCnt="1" custScaleX="161106">
        <dgm:presLayoutVars>
          <dgm:chPref val="3"/>
        </dgm:presLayoutVars>
      </dgm:prSet>
      <dgm:spPr/>
      <dgm:t>
        <a:bodyPr/>
        <a:lstStyle/>
        <a:p>
          <a:endParaRPr lang="fr-FR"/>
        </a:p>
      </dgm:t>
    </dgm:pt>
    <dgm:pt modelId="{5EEE45BF-CF14-4AED-8C8C-26E1928D0C99}" type="pres">
      <dgm:prSet presAssocID="{1986C798-9D10-4F42-9A65-55E0B09E14DD}" presName="hierChild2" presStyleCnt="0"/>
      <dgm:spPr/>
    </dgm:pt>
    <dgm:pt modelId="{9D779B5A-C2EF-4802-89EB-101BA9BFDF3F}" type="pres">
      <dgm:prSet presAssocID="{63CBE99B-9171-4F2A-A61D-06821B5BD35C}" presName="Name19" presStyleLbl="parChTrans1D2" presStyleIdx="0" presStyleCnt="2"/>
      <dgm:spPr/>
      <dgm:t>
        <a:bodyPr/>
        <a:lstStyle/>
        <a:p>
          <a:endParaRPr lang="fr-FR"/>
        </a:p>
      </dgm:t>
    </dgm:pt>
    <dgm:pt modelId="{44086F9F-ED07-4F64-B990-D566B75CA0E4}" type="pres">
      <dgm:prSet presAssocID="{8B1751DD-E54F-4905-B263-19A3CB3738E5}" presName="Name21" presStyleCnt="0"/>
      <dgm:spPr/>
    </dgm:pt>
    <dgm:pt modelId="{69EEAD35-7E50-4E31-B940-B3D9210AF5B0}" type="pres">
      <dgm:prSet presAssocID="{8B1751DD-E54F-4905-B263-19A3CB3738E5}" presName="level2Shape" presStyleLbl="node2" presStyleIdx="0" presStyleCnt="2" custScaleX="135312"/>
      <dgm:spPr/>
      <dgm:t>
        <a:bodyPr/>
        <a:lstStyle/>
        <a:p>
          <a:endParaRPr lang="fr-FR"/>
        </a:p>
      </dgm:t>
    </dgm:pt>
    <dgm:pt modelId="{BBB1D6A9-49E3-46B5-89CF-59CCAFADBA64}" type="pres">
      <dgm:prSet presAssocID="{8B1751DD-E54F-4905-B263-19A3CB3738E5}" presName="hierChild3" presStyleCnt="0"/>
      <dgm:spPr/>
    </dgm:pt>
    <dgm:pt modelId="{2AEBBEF8-523E-401A-A92D-A9FE836A8331}" type="pres">
      <dgm:prSet presAssocID="{B234480C-02B1-49A5-8CA7-50BD75FD59E4}" presName="Name19" presStyleLbl="parChTrans1D3" presStyleIdx="0" presStyleCnt="5"/>
      <dgm:spPr/>
      <dgm:t>
        <a:bodyPr/>
        <a:lstStyle/>
        <a:p>
          <a:endParaRPr lang="fr-FR"/>
        </a:p>
      </dgm:t>
    </dgm:pt>
    <dgm:pt modelId="{8014C702-99DB-4DD0-963C-5F2EC8A4AAF0}" type="pres">
      <dgm:prSet presAssocID="{65E93784-0C6F-4CC3-92A8-D74A8CF281B1}" presName="Name21" presStyleCnt="0"/>
      <dgm:spPr/>
    </dgm:pt>
    <dgm:pt modelId="{87A7BF57-0062-48F7-AD52-E9DDD033A6A4}" type="pres">
      <dgm:prSet presAssocID="{65E93784-0C6F-4CC3-92A8-D74A8CF281B1}" presName="level2Shape" presStyleLbl="node3" presStyleIdx="0" presStyleCnt="5"/>
      <dgm:spPr/>
      <dgm:t>
        <a:bodyPr/>
        <a:lstStyle/>
        <a:p>
          <a:endParaRPr lang="fr-FR"/>
        </a:p>
      </dgm:t>
    </dgm:pt>
    <dgm:pt modelId="{3B8C21F3-F79D-4CCB-9F5C-A7FBF9F0DF39}" type="pres">
      <dgm:prSet presAssocID="{65E93784-0C6F-4CC3-92A8-D74A8CF281B1}" presName="hierChild3" presStyleCnt="0"/>
      <dgm:spPr/>
    </dgm:pt>
    <dgm:pt modelId="{5191660F-D66C-417E-AB27-90414F6F0DA1}" type="pres">
      <dgm:prSet presAssocID="{9A2B4B48-10B4-4C3C-982E-3812CE89AC0C}" presName="Name19" presStyleLbl="parChTrans1D3" presStyleIdx="1" presStyleCnt="5"/>
      <dgm:spPr/>
      <dgm:t>
        <a:bodyPr/>
        <a:lstStyle/>
        <a:p>
          <a:endParaRPr lang="fr-FR"/>
        </a:p>
      </dgm:t>
    </dgm:pt>
    <dgm:pt modelId="{B3B58F62-61F2-4233-9394-31D3CDB3F68C}" type="pres">
      <dgm:prSet presAssocID="{5697CBAD-2BD5-4A7D-8180-74E32B4C471B}" presName="Name21" presStyleCnt="0"/>
      <dgm:spPr/>
    </dgm:pt>
    <dgm:pt modelId="{30C11DB1-D2B0-4874-93DD-733DA904F35A}" type="pres">
      <dgm:prSet presAssocID="{5697CBAD-2BD5-4A7D-8180-74E32B4C471B}" presName="level2Shape" presStyleLbl="node3" presStyleIdx="1" presStyleCnt="5"/>
      <dgm:spPr/>
      <dgm:t>
        <a:bodyPr/>
        <a:lstStyle/>
        <a:p>
          <a:endParaRPr lang="fr-FR"/>
        </a:p>
      </dgm:t>
    </dgm:pt>
    <dgm:pt modelId="{0FE125DE-6099-4B08-A2A0-2635124FBE7D}" type="pres">
      <dgm:prSet presAssocID="{5697CBAD-2BD5-4A7D-8180-74E32B4C471B}" presName="hierChild3" presStyleCnt="0"/>
      <dgm:spPr/>
    </dgm:pt>
    <dgm:pt modelId="{9CC315D6-0824-49F5-A4E4-97092F4CF44A}" type="pres">
      <dgm:prSet presAssocID="{FC5E7652-E6E0-4C58-A5E8-088881512C27}" presName="Name19" presStyleLbl="parChTrans1D3" presStyleIdx="2" presStyleCnt="5"/>
      <dgm:spPr/>
      <dgm:t>
        <a:bodyPr/>
        <a:lstStyle/>
        <a:p>
          <a:endParaRPr lang="fr-FR"/>
        </a:p>
      </dgm:t>
    </dgm:pt>
    <dgm:pt modelId="{7A6836A3-B702-48D5-BF9E-7EFAF8B66B82}" type="pres">
      <dgm:prSet presAssocID="{E8D49CDE-6062-4DC3-96CF-CBAAB7AAD849}" presName="Name21" presStyleCnt="0"/>
      <dgm:spPr/>
    </dgm:pt>
    <dgm:pt modelId="{196F2450-9779-4659-8F3A-401F3B8DA9D0}" type="pres">
      <dgm:prSet presAssocID="{E8D49CDE-6062-4DC3-96CF-CBAAB7AAD849}" presName="level2Shape" presStyleLbl="node3" presStyleIdx="2" presStyleCnt="5"/>
      <dgm:spPr/>
      <dgm:t>
        <a:bodyPr/>
        <a:lstStyle/>
        <a:p>
          <a:endParaRPr lang="fr-FR"/>
        </a:p>
      </dgm:t>
    </dgm:pt>
    <dgm:pt modelId="{D648E61C-ADCF-4F54-9CA0-2A27C0457453}" type="pres">
      <dgm:prSet presAssocID="{E8D49CDE-6062-4DC3-96CF-CBAAB7AAD849}" presName="hierChild3" presStyleCnt="0"/>
      <dgm:spPr/>
    </dgm:pt>
    <dgm:pt modelId="{89CEADE7-16A9-4EE4-99A3-450CFC33BC79}" type="pres">
      <dgm:prSet presAssocID="{A836073A-5DE7-431A-8663-A93D7176D424}" presName="Name19" presStyleLbl="parChTrans1D2" presStyleIdx="1" presStyleCnt="2"/>
      <dgm:spPr/>
      <dgm:t>
        <a:bodyPr/>
        <a:lstStyle/>
        <a:p>
          <a:endParaRPr lang="fr-FR"/>
        </a:p>
      </dgm:t>
    </dgm:pt>
    <dgm:pt modelId="{7715EB6E-9842-45D2-9FF4-8DEFD750F40A}" type="pres">
      <dgm:prSet presAssocID="{FBC35B70-F08B-4AC2-B7E5-0F3AE136E20E}" presName="Name21" presStyleCnt="0"/>
      <dgm:spPr/>
    </dgm:pt>
    <dgm:pt modelId="{785C765E-FFEB-4B62-B213-F5EFC1668C7C}" type="pres">
      <dgm:prSet presAssocID="{FBC35B70-F08B-4AC2-B7E5-0F3AE136E20E}" presName="level2Shape" presStyleLbl="node2" presStyleIdx="1" presStyleCnt="2" custScaleX="129026"/>
      <dgm:spPr/>
      <dgm:t>
        <a:bodyPr/>
        <a:lstStyle/>
        <a:p>
          <a:endParaRPr lang="fr-FR"/>
        </a:p>
      </dgm:t>
    </dgm:pt>
    <dgm:pt modelId="{948FA5F4-8DCE-4E46-B210-5F3A668B9CEA}" type="pres">
      <dgm:prSet presAssocID="{FBC35B70-F08B-4AC2-B7E5-0F3AE136E20E}" presName="hierChild3" presStyleCnt="0"/>
      <dgm:spPr/>
    </dgm:pt>
    <dgm:pt modelId="{16DF7006-0E96-482F-BBE8-D5DA2E47B494}" type="pres">
      <dgm:prSet presAssocID="{E41B8049-0BBA-4141-A43B-F5C03F8DB7EE}" presName="Name19" presStyleLbl="parChTrans1D3" presStyleIdx="3" presStyleCnt="5"/>
      <dgm:spPr/>
      <dgm:t>
        <a:bodyPr/>
        <a:lstStyle/>
        <a:p>
          <a:endParaRPr lang="fr-FR"/>
        </a:p>
      </dgm:t>
    </dgm:pt>
    <dgm:pt modelId="{16A5B21E-E48C-4F04-9C92-E546048A02AC}" type="pres">
      <dgm:prSet presAssocID="{09BD47A3-28CC-4161-A2B6-2ED834147E66}" presName="Name21" presStyleCnt="0"/>
      <dgm:spPr/>
    </dgm:pt>
    <dgm:pt modelId="{BD7BD5A7-97EB-4C5A-8F69-5C3F81D172BB}" type="pres">
      <dgm:prSet presAssocID="{09BD47A3-28CC-4161-A2B6-2ED834147E66}" presName="level2Shape" presStyleLbl="node3" presStyleIdx="3" presStyleCnt="5" custScaleX="138152"/>
      <dgm:spPr/>
      <dgm:t>
        <a:bodyPr/>
        <a:lstStyle/>
        <a:p>
          <a:endParaRPr lang="fr-FR"/>
        </a:p>
      </dgm:t>
    </dgm:pt>
    <dgm:pt modelId="{EACC413C-1F1B-4E7D-9BC7-FAEBA17B8857}" type="pres">
      <dgm:prSet presAssocID="{09BD47A3-28CC-4161-A2B6-2ED834147E66}" presName="hierChild3" presStyleCnt="0"/>
      <dgm:spPr/>
    </dgm:pt>
    <dgm:pt modelId="{886BA651-1B5C-4FAE-8D6B-21B128F8B1A2}" type="pres">
      <dgm:prSet presAssocID="{97C4F1EB-715B-4214-A854-64C1A76DB286}" presName="Name19" presStyleLbl="parChTrans1D4" presStyleIdx="0" presStyleCnt="9"/>
      <dgm:spPr/>
      <dgm:t>
        <a:bodyPr/>
        <a:lstStyle/>
        <a:p>
          <a:endParaRPr lang="fr-FR"/>
        </a:p>
      </dgm:t>
    </dgm:pt>
    <dgm:pt modelId="{02196FF6-C353-4BFE-9F44-62A1EDB30A9A}" type="pres">
      <dgm:prSet presAssocID="{A36CC74A-0788-4675-B766-AE998D00C258}" presName="Name21" presStyleCnt="0"/>
      <dgm:spPr/>
    </dgm:pt>
    <dgm:pt modelId="{32A39F7B-738C-4A98-AB63-7DD07A6DE4A8}" type="pres">
      <dgm:prSet presAssocID="{A36CC74A-0788-4675-B766-AE998D00C258}" presName="level2Shape" presStyleLbl="node4" presStyleIdx="0" presStyleCnt="9" custScaleX="147340"/>
      <dgm:spPr/>
      <dgm:t>
        <a:bodyPr/>
        <a:lstStyle/>
        <a:p>
          <a:endParaRPr lang="fr-FR"/>
        </a:p>
      </dgm:t>
    </dgm:pt>
    <dgm:pt modelId="{2708FB40-A68D-497F-94A2-92A569F4F0D7}" type="pres">
      <dgm:prSet presAssocID="{A36CC74A-0788-4675-B766-AE998D00C258}" presName="hierChild3" presStyleCnt="0"/>
      <dgm:spPr/>
    </dgm:pt>
    <dgm:pt modelId="{C1B36C72-CCE8-46DB-9279-34F7AB05D962}" type="pres">
      <dgm:prSet presAssocID="{A6C72A4D-51E1-4609-A8C3-3C1B148F756B}" presName="Name19" presStyleLbl="parChTrans1D4" presStyleIdx="1" presStyleCnt="9"/>
      <dgm:spPr/>
      <dgm:t>
        <a:bodyPr/>
        <a:lstStyle/>
        <a:p>
          <a:endParaRPr lang="fr-FR"/>
        </a:p>
      </dgm:t>
    </dgm:pt>
    <dgm:pt modelId="{E083F75F-E143-4FBC-86FD-307FCD4FB60A}" type="pres">
      <dgm:prSet presAssocID="{DFE54A05-0640-4B51-8306-B853136701F8}" presName="Name21" presStyleCnt="0"/>
      <dgm:spPr/>
    </dgm:pt>
    <dgm:pt modelId="{BAED0F03-4EFB-4CBE-99DE-9D981C25F1EF}" type="pres">
      <dgm:prSet presAssocID="{DFE54A05-0640-4B51-8306-B853136701F8}" presName="level2Shape" presStyleLbl="node4" presStyleIdx="1" presStyleCnt="9"/>
      <dgm:spPr/>
      <dgm:t>
        <a:bodyPr/>
        <a:lstStyle/>
        <a:p>
          <a:endParaRPr lang="fr-FR"/>
        </a:p>
      </dgm:t>
    </dgm:pt>
    <dgm:pt modelId="{10DDAD3A-EF47-49B4-9AEC-7B97A2C06EB3}" type="pres">
      <dgm:prSet presAssocID="{DFE54A05-0640-4B51-8306-B853136701F8}" presName="hierChild3" presStyleCnt="0"/>
      <dgm:spPr/>
    </dgm:pt>
    <dgm:pt modelId="{64DD3A7A-E972-494C-9A70-74A3332D1EBB}" type="pres">
      <dgm:prSet presAssocID="{387BB911-AA7D-404A-B135-66E69BB6DB31}" presName="Name19" presStyleLbl="parChTrans1D4" presStyleIdx="2" presStyleCnt="9"/>
      <dgm:spPr/>
      <dgm:t>
        <a:bodyPr/>
        <a:lstStyle/>
        <a:p>
          <a:endParaRPr lang="fr-FR"/>
        </a:p>
      </dgm:t>
    </dgm:pt>
    <dgm:pt modelId="{A8AAA089-10E7-4174-A1CC-E9F116478137}" type="pres">
      <dgm:prSet presAssocID="{935750E7-6982-4C04-A4F3-F2A5584B963B}" presName="Name21" presStyleCnt="0"/>
      <dgm:spPr/>
    </dgm:pt>
    <dgm:pt modelId="{1D05BCFD-4228-4125-9F3C-DDC75125DA3B}" type="pres">
      <dgm:prSet presAssocID="{935750E7-6982-4C04-A4F3-F2A5584B963B}" presName="level2Shape" presStyleLbl="node4" presStyleIdx="2" presStyleCnt="9" custScaleX="100119"/>
      <dgm:spPr/>
      <dgm:t>
        <a:bodyPr/>
        <a:lstStyle/>
        <a:p>
          <a:endParaRPr lang="fr-FR"/>
        </a:p>
      </dgm:t>
    </dgm:pt>
    <dgm:pt modelId="{4DAB9A10-129F-4B0E-97B4-E5C90487CCF7}" type="pres">
      <dgm:prSet presAssocID="{935750E7-6982-4C04-A4F3-F2A5584B963B}" presName="hierChild3" presStyleCnt="0"/>
      <dgm:spPr/>
    </dgm:pt>
    <dgm:pt modelId="{D8DDEC04-EE28-46A7-9777-50F3EB6D7D5F}" type="pres">
      <dgm:prSet presAssocID="{A275E5A4-C048-4DEF-B216-281BA9B3254A}" presName="Name19" presStyleLbl="parChTrans1D4" presStyleIdx="3" presStyleCnt="9"/>
      <dgm:spPr/>
      <dgm:t>
        <a:bodyPr/>
        <a:lstStyle/>
        <a:p>
          <a:endParaRPr lang="fr-FR"/>
        </a:p>
      </dgm:t>
    </dgm:pt>
    <dgm:pt modelId="{5597D03E-11F9-4CEE-986A-7F0AEEB939D3}" type="pres">
      <dgm:prSet presAssocID="{8FF1E447-9EE9-4CD8-BE39-F2E4F12C2496}" presName="Name21" presStyleCnt="0"/>
      <dgm:spPr/>
    </dgm:pt>
    <dgm:pt modelId="{873AD235-DE03-458C-9599-4E4DA9AD4A25}" type="pres">
      <dgm:prSet presAssocID="{8FF1E447-9EE9-4CD8-BE39-F2E4F12C2496}" presName="level2Shape" presStyleLbl="node4" presStyleIdx="3" presStyleCnt="9"/>
      <dgm:spPr/>
      <dgm:t>
        <a:bodyPr/>
        <a:lstStyle/>
        <a:p>
          <a:endParaRPr lang="fr-FR"/>
        </a:p>
      </dgm:t>
    </dgm:pt>
    <dgm:pt modelId="{69347B47-AE5A-4AFD-B44D-6131732FE310}" type="pres">
      <dgm:prSet presAssocID="{8FF1E447-9EE9-4CD8-BE39-F2E4F12C2496}" presName="hierChild3" presStyleCnt="0"/>
      <dgm:spPr/>
    </dgm:pt>
    <dgm:pt modelId="{8113F0BE-32EC-48E6-9204-B538391B0FE5}" type="pres">
      <dgm:prSet presAssocID="{B7E7C42F-A3D1-4261-A578-BB61F22A1514}" presName="Name19" presStyleLbl="parChTrans1D4" presStyleIdx="4" presStyleCnt="9"/>
      <dgm:spPr/>
      <dgm:t>
        <a:bodyPr/>
        <a:lstStyle/>
        <a:p>
          <a:endParaRPr lang="fr-FR"/>
        </a:p>
      </dgm:t>
    </dgm:pt>
    <dgm:pt modelId="{35512237-A907-40A1-AB2C-C95676461452}" type="pres">
      <dgm:prSet presAssocID="{ED3DC99E-2520-4417-9167-2F29F6E08E38}" presName="Name21" presStyleCnt="0"/>
      <dgm:spPr/>
    </dgm:pt>
    <dgm:pt modelId="{8F7A8F90-2441-4A44-83B7-A3DCD5B9BC83}" type="pres">
      <dgm:prSet presAssocID="{ED3DC99E-2520-4417-9167-2F29F6E08E38}" presName="level2Shape" presStyleLbl="node4" presStyleIdx="4" presStyleCnt="9"/>
      <dgm:spPr/>
      <dgm:t>
        <a:bodyPr/>
        <a:lstStyle/>
        <a:p>
          <a:endParaRPr lang="fr-FR"/>
        </a:p>
      </dgm:t>
    </dgm:pt>
    <dgm:pt modelId="{32C53240-FA89-4017-BB5E-3A8DBF6A446B}" type="pres">
      <dgm:prSet presAssocID="{ED3DC99E-2520-4417-9167-2F29F6E08E38}" presName="hierChild3" presStyleCnt="0"/>
      <dgm:spPr/>
    </dgm:pt>
    <dgm:pt modelId="{F010FEC9-E9D2-4470-8E50-CC0C6CD3C30A}" type="pres">
      <dgm:prSet presAssocID="{DB3ED0B0-6FD0-4617-A085-DEA0BDA6FADC}" presName="Name19" presStyleLbl="parChTrans1D4" presStyleIdx="5" presStyleCnt="9"/>
      <dgm:spPr/>
      <dgm:t>
        <a:bodyPr/>
        <a:lstStyle/>
        <a:p>
          <a:endParaRPr lang="fr-FR"/>
        </a:p>
      </dgm:t>
    </dgm:pt>
    <dgm:pt modelId="{6E10D920-30B8-4C34-A681-D4321226AE93}" type="pres">
      <dgm:prSet presAssocID="{CD0DBA00-5D5F-4390-A8AE-F4985F9BB4FA}" presName="Name21" presStyleCnt="0"/>
      <dgm:spPr/>
    </dgm:pt>
    <dgm:pt modelId="{30DFEB1C-F1BB-4D76-A1FA-E419F6027AE6}" type="pres">
      <dgm:prSet presAssocID="{CD0DBA00-5D5F-4390-A8AE-F4985F9BB4FA}" presName="level2Shape" presStyleLbl="node4" presStyleIdx="5" presStyleCnt="9" custScaleX="138055"/>
      <dgm:spPr/>
      <dgm:t>
        <a:bodyPr/>
        <a:lstStyle/>
        <a:p>
          <a:endParaRPr lang="fr-FR"/>
        </a:p>
      </dgm:t>
    </dgm:pt>
    <dgm:pt modelId="{9EF20C9D-9B65-4936-8279-023EEE3EED1B}" type="pres">
      <dgm:prSet presAssocID="{CD0DBA00-5D5F-4390-A8AE-F4985F9BB4FA}" presName="hierChild3" presStyleCnt="0"/>
      <dgm:spPr/>
    </dgm:pt>
    <dgm:pt modelId="{FB9325F1-DB66-4DF1-A9E9-2C398C131115}" type="pres">
      <dgm:prSet presAssocID="{B4D0EB4A-DFF7-4C87-B0B0-0EA69A48F007}" presName="Name19" presStyleLbl="parChTrans1D4" presStyleIdx="6" presStyleCnt="9"/>
      <dgm:spPr/>
      <dgm:t>
        <a:bodyPr/>
        <a:lstStyle/>
        <a:p>
          <a:endParaRPr lang="fr-FR"/>
        </a:p>
      </dgm:t>
    </dgm:pt>
    <dgm:pt modelId="{5BA6040C-D704-405D-91D2-9DD58E0B2F6D}" type="pres">
      <dgm:prSet presAssocID="{DB4AE7BD-4253-438C-B9A3-411BA4341912}" presName="Name21" presStyleCnt="0"/>
      <dgm:spPr/>
    </dgm:pt>
    <dgm:pt modelId="{C58F1C00-DB94-4982-8FC3-264A8177775A}" type="pres">
      <dgm:prSet presAssocID="{DB4AE7BD-4253-438C-B9A3-411BA4341912}" presName="level2Shape" presStyleLbl="node4" presStyleIdx="6" presStyleCnt="9"/>
      <dgm:spPr/>
      <dgm:t>
        <a:bodyPr/>
        <a:lstStyle/>
        <a:p>
          <a:endParaRPr lang="fr-FR"/>
        </a:p>
      </dgm:t>
    </dgm:pt>
    <dgm:pt modelId="{EA71BB93-6B12-4904-B5A0-98C6F2413175}" type="pres">
      <dgm:prSet presAssocID="{DB4AE7BD-4253-438C-B9A3-411BA4341912}" presName="hierChild3" presStyleCnt="0"/>
      <dgm:spPr/>
    </dgm:pt>
    <dgm:pt modelId="{75955611-8B9D-4DBB-B26C-8C83475891DC}" type="pres">
      <dgm:prSet presAssocID="{A171D4E4-C25E-4BE5-9B7B-E892E16B5651}" presName="Name19" presStyleLbl="parChTrans1D3" presStyleIdx="4" presStyleCnt="5"/>
      <dgm:spPr/>
      <dgm:t>
        <a:bodyPr/>
        <a:lstStyle/>
        <a:p>
          <a:endParaRPr lang="fr-FR"/>
        </a:p>
      </dgm:t>
    </dgm:pt>
    <dgm:pt modelId="{2101ABAD-CA51-4562-97FB-DC65C0BA2716}" type="pres">
      <dgm:prSet presAssocID="{13C2E79B-9F67-40DC-A11B-F26ED493B64C}" presName="Name21" presStyleCnt="0"/>
      <dgm:spPr/>
    </dgm:pt>
    <dgm:pt modelId="{8239802A-9320-466A-8A6E-9448ED8E53E0}" type="pres">
      <dgm:prSet presAssocID="{13C2E79B-9F67-40DC-A11B-F26ED493B64C}" presName="level2Shape" presStyleLbl="node3" presStyleIdx="4" presStyleCnt="5"/>
      <dgm:spPr/>
      <dgm:t>
        <a:bodyPr/>
        <a:lstStyle/>
        <a:p>
          <a:endParaRPr lang="fr-FR"/>
        </a:p>
      </dgm:t>
    </dgm:pt>
    <dgm:pt modelId="{38A8FB4B-3FB7-44EB-882A-415F6E09C3BC}" type="pres">
      <dgm:prSet presAssocID="{13C2E79B-9F67-40DC-A11B-F26ED493B64C}" presName="hierChild3" presStyleCnt="0"/>
      <dgm:spPr/>
    </dgm:pt>
    <dgm:pt modelId="{7D99EE9E-573E-4BFB-A657-BECBF5132106}" type="pres">
      <dgm:prSet presAssocID="{C9C9B967-16FF-4CE8-B781-DBB27A900832}" presName="Name19" presStyleLbl="parChTrans1D4" presStyleIdx="7" presStyleCnt="9"/>
      <dgm:spPr/>
      <dgm:t>
        <a:bodyPr/>
        <a:lstStyle/>
        <a:p>
          <a:endParaRPr lang="fr-FR"/>
        </a:p>
      </dgm:t>
    </dgm:pt>
    <dgm:pt modelId="{2E2F03E1-6831-4842-BB2D-1866BB1CD25C}" type="pres">
      <dgm:prSet presAssocID="{F2273BE9-54EB-43C8-A520-9F583322AC8A}" presName="Name21" presStyleCnt="0"/>
      <dgm:spPr/>
    </dgm:pt>
    <dgm:pt modelId="{8E1479C8-FF5A-4F4A-BAB0-FB71E18306FA}" type="pres">
      <dgm:prSet presAssocID="{F2273BE9-54EB-43C8-A520-9F583322AC8A}" presName="level2Shape" presStyleLbl="node4" presStyleIdx="7" presStyleCnt="9"/>
      <dgm:spPr/>
      <dgm:t>
        <a:bodyPr/>
        <a:lstStyle/>
        <a:p>
          <a:endParaRPr lang="fr-FR"/>
        </a:p>
      </dgm:t>
    </dgm:pt>
    <dgm:pt modelId="{D63CCECD-7684-455A-A192-EB6D7E8B4C55}" type="pres">
      <dgm:prSet presAssocID="{F2273BE9-54EB-43C8-A520-9F583322AC8A}" presName="hierChild3" presStyleCnt="0"/>
      <dgm:spPr/>
    </dgm:pt>
    <dgm:pt modelId="{B694207B-DD19-418C-A43F-37ABB458D6E2}" type="pres">
      <dgm:prSet presAssocID="{9605FFBB-BD13-4371-AE3A-480D67DAB582}" presName="Name19" presStyleLbl="parChTrans1D4" presStyleIdx="8" presStyleCnt="9"/>
      <dgm:spPr/>
      <dgm:t>
        <a:bodyPr/>
        <a:lstStyle/>
        <a:p>
          <a:endParaRPr lang="fr-FR"/>
        </a:p>
      </dgm:t>
    </dgm:pt>
    <dgm:pt modelId="{DCD84F86-7349-404A-BD73-CAC29753AD0C}" type="pres">
      <dgm:prSet presAssocID="{03C1870C-A106-4A72-98DB-3B719F824DB9}" presName="Name21" presStyleCnt="0"/>
      <dgm:spPr/>
    </dgm:pt>
    <dgm:pt modelId="{2C6CFBDC-74A5-420F-B203-5196E59D8D89}" type="pres">
      <dgm:prSet presAssocID="{03C1870C-A106-4A72-98DB-3B719F824DB9}" presName="level2Shape" presStyleLbl="node4" presStyleIdx="8" presStyleCnt="9"/>
      <dgm:spPr/>
      <dgm:t>
        <a:bodyPr/>
        <a:lstStyle/>
        <a:p>
          <a:endParaRPr lang="fr-FR"/>
        </a:p>
      </dgm:t>
    </dgm:pt>
    <dgm:pt modelId="{066A088E-3180-440D-92FE-E9E8C4A64F98}" type="pres">
      <dgm:prSet presAssocID="{03C1870C-A106-4A72-98DB-3B719F824DB9}" presName="hierChild3" presStyleCnt="0"/>
      <dgm:spPr/>
    </dgm:pt>
    <dgm:pt modelId="{BB1668C6-A437-475D-9417-E0F7F61020AF}" type="pres">
      <dgm:prSet presAssocID="{4FC4E8EF-4E9D-4143-933B-1095B5FAFF64}" presName="bgShapesFlow" presStyleCnt="0"/>
      <dgm:spPr/>
    </dgm:pt>
  </dgm:ptLst>
  <dgm:cxnLst>
    <dgm:cxn modelId="{5724E23A-C84D-4112-B063-657EDF2C13A8}" type="presOf" srcId="{E41B8049-0BBA-4141-A43B-F5C03F8DB7EE}" destId="{16DF7006-0E96-482F-BBE8-D5DA2E47B494}" srcOrd="0" destOrd="0" presId="urn:microsoft.com/office/officeart/2005/8/layout/hierarchy6"/>
    <dgm:cxn modelId="{5A5730C9-5329-43E0-A5B7-F05B9CDC60BF}" type="presOf" srcId="{DB3ED0B0-6FD0-4617-A085-DEA0BDA6FADC}" destId="{F010FEC9-E9D2-4470-8E50-CC0C6CD3C30A}" srcOrd="0" destOrd="0" presId="urn:microsoft.com/office/officeart/2005/8/layout/hierarchy6"/>
    <dgm:cxn modelId="{AB8ED943-8767-4F41-B657-5608B3365135}" type="presOf" srcId="{F2273BE9-54EB-43C8-A520-9F583322AC8A}" destId="{8E1479C8-FF5A-4F4A-BAB0-FB71E18306FA}" srcOrd="0" destOrd="0" presId="urn:microsoft.com/office/officeart/2005/8/layout/hierarchy6"/>
    <dgm:cxn modelId="{8F2D79D7-9233-476A-9FBF-4488662B5552}" type="presOf" srcId="{4FC4E8EF-4E9D-4143-933B-1095B5FAFF64}" destId="{A350661E-2652-4F5E-A8B8-FCA133B95B05}" srcOrd="0" destOrd="0" presId="urn:microsoft.com/office/officeart/2005/8/layout/hierarchy6"/>
    <dgm:cxn modelId="{1BA372A2-B698-42F4-9297-91F9D63B07FA}" type="presOf" srcId="{B7E7C42F-A3D1-4261-A578-BB61F22A1514}" destId="{8113F0BE-32EC-48E6-9204-B538391B0FE5}" srcOrd="0" destOrd="0" presId="urn:microsoft.com/office/officeart/2005/8/layout/hierarchy6"/>
    <dgm:cxn modelId="{8064B747-5D3A-4AB6-B7B4-6CCCB53D6EDE}" type="presOf" srcId="{8B1751DD-E54F-4905-B263-19A3CB3738E5}" destId="{69EEAD35-7E50-4E31-B940-B3D9210AF5B0}" srcOrd="0" destOrd="0" presId="urn:microsoft.com/office/officeart/2005/8/layout/hierarchy6"/>
    <dgm:cxn modelId="{99EB18E3-D7AB-48D2-BF48-86C3F5C5BCC7}" type="presOf" srcId="{ED3DC99E-2520-4417-9167-2F29F6E08E38}" destId="{8F7A8F90-2441-4A44-83B7-A3DCD5B9BC83}" srcOrd="0" destOrd="0" presId="urn:microsoft.com/office/officeart/2005/8/layout/hierarchy6"/>
    <dgm:cxn modelId="{6E1A92BB-7ADD-4963-A75C-C80C0E6584C6}" type="presOf" srcId="{97C4F1EB-715B-4214-A854-64C1A76DB286}" destId="{886BA651-1B5C-4FAE-8D6B-21B128F8B1A2}" srcOrd="0" destOrd="0" presId="urn:microsoft.com/office/officeart/2005/8/layout/hierarchy6"/>
    <dgm:cxn modelId="{3DC5A916-C203-487F-A5F8-3C2245F1F68D}" type="presOf" srcId="{A6C72A4D-51E1-4609-A8C3-3C1B148F756B}" destId="{C1B36C72-CCE8-46DB-9279-34F7AB05D962}" srcOrd="0" destOrd="0" presId="urn:microsoft.com/office/officeart/2005/8/layout/hierarchy6"/>
    <dgm:cxn modelId="{0DA18C55-3DCD-46A3-A99E-F98E1DB25233}" type="presOf" srcId="{A275E5A4-C048-4DEF-B216-281BA9B3254A}" destId="{D8DDEC04-EE28-46A7-9777-50F3EB6D7D5F}" srcOrd="0" destOrd="0" presId="urn:microsoft.com/office/officeart/2005/8/layout/hierarchy6"/>
    <dgm:cxn modelId="{3ADF48DA-7452-47D3-AA58-512DA1045F63}" srcId="{FBC35B70-F08B-4AC2-B7E5-0F3AE136E20E}" destId="{13C2E79B-9F67-40DC-A11B-F26ED493B64C}" srcOrd="1" destOrd="0" parTransId="{A171D4E4-C25E-4BE5-9B7B-E892E16B5651}" sibTransId="{8F9419F1-D4A6-4220-8F45-C12B4498EA83}"/>
    <dgm:cxn modelId="{72B5BF39-FAF9-4F00-86EA-9AA625272FF0}" srcId="{A36CC74A-0788-4675-B766-AE998D00C258}" destId="{8FF1E447-9EE9-4CD8-BE39-F2E4F12C2496}" srcOrd="2" destOrd="0" parTransId="{A275E5A4-C048-4DEF-B216-281BA9B3254A}" sibTransId="{4FC3A20F-8042-4DDC-9EE0-E4DFE17568EE}"/>
    <dgm:cxn modelId="{B65E8498-B5BE-4A11-BF05-78EDBF0CC0D2}" type="presOf" srcId="{FBC35B70-F08B-4AC2-B7E5-0F3AE136E20E}" destId="{785C765E-FFEB-4B62-B213-F5EFC1668C7C}" srcOrd="0" destOrd="0" presId="urn:microsoft.com/office/officeart/2005/8/layout/hierarchy6"/>
    <dgm:cxn modelId="{47EFC3FB-7D89-489E-9878-0A511AF89F26}" type="presOf" srcId="{5697CBAD-2BD5-4A7D-8180-74E32B4C471B}" destId="{30C11DB1-D2B0-4874-93DD-733DA904F35A}" srcOrd="0" destOrd="0" presId="urn:microsoft.com/office/officeart/2005/8/layout/hierarchy6"/>
    <dgm:cxn modelId="{741BCC5F-0A22-4877-A777-73907E85A067}" srcId="{A36CC74A-0788-4675-B766-AE998D00C258}" destId="{DFE54A05-0640-4B51-8306-B853136701F8}" srcOrd="0" destOrd="0" parTransId="{A6C72A4D-51E1-4609-A8C3-3C1B148F756B}" sibTransId="{82036EB8-F3AD-4F9B-820E-F63B24C9D978}"/>
    <dgm:cxn modelId="{152CF341-85EB-4BEE-993D-2638737A4031}" type="presOf" srcId="{9605FFBB-BD13-4371-AE3A-480D67DAB582}" destId="{B694207B-DD19-418C-A43F-37ABB458D6E2}" srcOrd="0" destOrd="0" presId="urn:microsoft.com/office/officeart/2005/8/layout/hierarchy6"/>
    <dgm:cxn modelId="{B3E8F15A-20A9-4EE1-84AC-56D325F7D15D}" type="presOf" srcId="{09BD47A3-28CC-4161-A2B6-2ED834147E66}" destId="{BD7BD5A7-97EB-4C5A-8F69-5C3F81D172BB}" srcOrd="0" destOrd="0" presId="urn:microsoft.com/office/officeart/2005/8/layout/hierarchy6"/>
    <dgm:cxn modelId="{EA2AD21C-5490-4928-83AF-FDEF46A4959C}" type="presOf" srcId="{A836073A-5DE7-431A-8663-A93D7176D424}" destId="{89CEADE7-16A9-4EE4-99A3-450CFC33BC79}" srcOrd="0" destOrd="0" presId="urn:microsoft.com/office/officeart/2005/8/layout/hierarchy6"/>
    <dgm:cxn modelId="{4F6125CA-686D-4B19-9F55-786AA1F47D3E}" type="presOf" srcId="{CD0DBA00-5D5F-4390-A8AE-F4985F9BB4FA}" destId="{30DFEB1C-F1BB-4D76-A1FA-E419F6027AE6}" srcOrd="0" destOrd="0" presId="urn:microsoft.com/office/officeart/2005/8/layout/hierarchy6"/>
    <dgm:cxn modelId="{9A884528-91A2-4800-AC53-85CC2340B1CE}" srcId="{4FC4E8EF-4E9D-4143-933B-1095B5FAFF64}" destId="{1986C798-9D10-4F42-9A65-55E0B09E14DD}" srcOrd="0" destOrd="0" parTransId="{0D28B174-5820-4176-B5A1-0496C54EAD52}" sibTransId="{337610CF-07C3-4785-A9BD-C72A20103AFB}"/>
    <dgm:cxn modelId="{8E4FD429-26E6-495E-B039-A50CBB98F63E}" type="presOf" srcId="{E8D49CDE-6062-4DC3-96CF-CBAAB7AAD849}" destId="{196F2450-9779-4659-8F3A-401F3B8DA9D0}" srcOrd="0" destOrd="0" presId="urn:microsoft.com/office/officeart/2005/8/layout/hierarchy6"/>
    <dgm:cxn modelId="{30DD2ADB-43C0-4EFD-AE01-6BB6AAE832DB}" type="presOf" srcId="{65E93784-0C6F-4CC3-92A8-D74A8CF281B1}" destId="{87A7BF57-0062-48F7-AD52-E9DDD033A6A4}" srcOrd="0" destOrd="0" presId="urn:microsoft.com/office/officeart/2005/8/layout/hierarchy6"/>
    <dgm:cxn modelId="{6F6CF9D4-F535-48C2-B921-A0B6F462D52E}" type="presOf" srcId="{387BB911-AA7D-404A-B135-66E69BB6DB31}" destId="{64DD3A7A-E972-494C-9A70-74A3332D1EBB}" srcOrd="0" destOrd="0" presId="urn:microsoft.com/office/officeart/2005/8/layout/hierarchy6"/>
    <dgm:cxn modelId="{D99B3857-204F-4088-AD3E-5591556FD354}" srcId="{FBC35B70-F08B-4AC2-B7E5-0F3AE136E20E}" destId="{09BD47A3-28CC-4161-A2B6-2ED834147E66}" srcOrd="0" destOrd="0" parTransId="{E41B8049-0BBA-4141-A43B-F5C03F8DB7EE}" sibTransId="{6639E406-A0EF-48B7-9507-460B8E255A90}"/>
    <dgm:cxn modelId="{4ABD0126-28E5-4AFA-A21F-C51E35BED7C5}" srcId="{1986C798-9D10-4F42-9A65-55E0B09E14DD}" destId="{8B1751DD-E54F-4905-B263-19A3CB3738E5}" srcOrd="0" destOrd="0" parTransId="{63CBE99B-9171-4F2A-A61D-06821B5BD35C}" sibTransId="{A82BF63C-1D4F-4DC3-B359-E97FF0FF7F11}"/>
    <dgm:cxn modelId="{6F027AAB-16D8-4FBC-B928-DA9CBA36958E}" srcId="{A36CC74A-0788-4675-B766-AE998D00C258}" destId="{935750E7-6982-4C04-A4F3-F2A5584B963B}" srcOrd="1" destOrd="0" parTransId="{387BB911-AA7D-404A-B135-66E69BB6DB31}" sibTransId="{0EACAD16-A10F-4B9F-A455-0000E5293FDE}"/>
    <dgm:cxn modelId="{5CF75509-09B7-4A1F-9FCB-BAE51D6A67C4}" srcId="{09BD47A3-28CC-4161-A2B6-2ED834147E66}" destId="{A36CC74A-0788-4675-B766-AE998D00C258}" srcOrd="0" destOrd="0" parTransId="{97C4F1EB-715B-4214-A854-64C1A76DB286}" sibTransId="{EF00B3C9-0DAD-4B01-9CD5-D7658AF6221D}"/>
    <dgm:cxn modelId="{05179AA8-1F8C-4B64-A37E-9FDF1713BAA3}" type="presOf" srcId="{A171D4E4-C25E-4BE5-9B7B-E892E16B5651}" destId="{75955611-8B9D-4DBB-B26C-8C83475891DC}" srcOrd="0" destOrd="0" presId="urn:microsoft.com/office/officeart/2005/8/layout/hierarchy6"/>
    <dgm:cxn modelId="{E8A640A8-A3CE-4646-B041-1F8A9BC7E3F1}" type="presOf" srcId="{DFE54A05-0640-4B51-8306-B853136701F8}" destId="{BAED0F03-4EFB-4CBE-99DE-9D981C25F1EF}" srcOrd="0" destOrd="0" presId="urn:microsoft.com/office/officeart/2005/8/layout/hierarchy6"/>
    <dgm:cxn modelId="{5AF8908A-D05C-48D7-BE6E-4FE75CB2CB32}" type="presOf" srcId="{A36CC74A-0788-4675-B766-AE998D00C258}" destId="{32A39F7B-738C-4A98-AB63-7DD07A6DE4A8}" srcOrd="0" destOrd="0" presId="urn:microsoft.com/office/officeart/2005/8/layout/hierarchy6"/>
    <dgm:cxn modelId="{986FB904-395C-4F51-8924-6A353B87BAAB}" srcId="{13C2E79B-9F67-40DC-A11B-F26ED493B64C}" destId="{03C1870C-A106-4A72-98DB-3B719F824DB9}" srcOrd="1" destOrd="0" parTransId="{9605FFBB-BD13-4371-AE3A-480D67DAB582}" sibTransId="{29A3A8C6-9389-43E9-9B8C-DC684FC5B8DA}"/>
    <dgm:cxn modelId="{4959C3BB-0128-498C-8066-C975EE9BCB30}" type="presOf" srcId="{C9C9B967-16FF-4CE8-B781-DBB27A900832}" destId="{7D99EE9E-573E-4BFB-A657-BECBF5132106}" srcOrd="0" destOrd="0" presId="urn:microsoft.com/office/officeart/2005/8/layout/hierarchy6"/>
    <dgm:cxn modelId="{2E603B2B-3E1F-4015-8854-E3CBA7ED0888}" type="presOf" srcId="{63CBE99B-9171-4F2A-A61D-06821B5BD35C}" destId="{9D779B5A-C2EF-4802-89EB-101BA9BFDF3F}" srcOrd="0" destOrd="0" presId="urn:microsoft.com/office/officeart/2005/8/layout/hierarchy6"/>
    <dgm:cxn modelId="{B86D97BD-0516-4A9D-B65E-E501762B7E85}" type="presOf" srcId="{13C2E79B-9F67-40DC-A11B-F26ED493B64C}" destId="{8239802A-9320-466A-8A6E-9448ED8E53E0}" srcOrd="0" destOrd="0" presId="urn:microsoft.com/office/officeart/2005/8/layout/hierarchy6"/>
    <dgm:cxn modelId="{11038676-48F0-4745-AB21-2F8768237E31}" type="presOf" srcId="{935750E7-6982-4C04-A4F3-F2A5584B963B}" destId="{1D05BCFD-4228-4125-9F3C-DDC75125DA3B}" srcOrd="0" destOrd="0" presId="urn:microsoft.com/office/officeart/2005/8/layout/hierarchy6"/>
    <dgm:cxn modelId="{CB0283BA-FE77-4E88-8A67-F7834FAA18FD}" type="presOf" srcId="{8FF1E447-9EE9-4CD8-BE39-F2E4F12C2496}" destId="{873AD235-DE03-458C-9599-4E4DA9AD4A25}" srcOrd="0" destOrd="0" presId="urn:microsoft.com/office/officeart/2005/8/layout/hierarchy6"/>
    <dgm:cxn modelId="{79A0F623-0066-44D1-BF42-98DC699319C3}" type="presOf" srcId="{B234480C-02B1-49A5-8CA7-50BD75FD59E4}" destId="{2AEBBEF8-523E-401A-A92D-A9FE836A8331}" srcOrd="0" destOrd="0" presId="urn:microsoft.com/office/officeart/2005/8/layout/hierarchy6"/>
    <dgm:cxn modelId="{5EA50C42-6B0D-4211-97EF-4F62AF786D8C}" srcId="{A36CC74A-0788-4675-B766-AE998D00C258}" destId="{ED3DC99E-2520-4417-9167-2F29F6E08E38}" srcOrd="3" destOrd="0" parTransId="{B7E7C42F-A3D1-4261-A578-BB61F22A1514}" sibTransId="{AD54E8BA-436B-4D86-8285-1257873ABF56}"/>
    <dgm:cxn modelId="{DECDEA54-2D71-4F17-93D4-CA1E3BEE96DE}" srcId="{13C2E79B-9F67-40DC-A11B-F26ED493B64C}" destId="{F2273BE9-54EB-43C8-A520-9F583322AC8A}" srcOrd="0" destOrd="0" parTransId="{C9C9B967-16FF-4CE8-B781-DBB27A900832}" sibTransId="{4B50F65E-F6CB-4905-A95C-9D05FFCFB0A9}"/>
    <dgm:cxn modelId="{EDE6E6AF-5CD1-477A-88D8-04319F2564A9}" type="presOf" srcId="{B4D0EB4A-DFF7-4C87-B0B0-0EA69A48F007}" destId="{FB9325F1-DB66-4DF1-A9E9-2C398C131115}" srcOrd="0" destOrd="0" presId="urn:microsoft.com/office/officeart/2005/8/layout/hierarchy6"/>
    <dgm:cxn modelId="{2CDBF401-F1CC-49EC-B644-E750485772AE}" srcId="{09BD47A3-28CC-4161-A2B6-2ED834147E66}" destId="{CD0DBA00-5D5F-4390-A8AE-F4985F9BB4FA}" srcOrd="1" destOrd="0" parTransId="{DB3ED0B0-6FD0-4617-A085-DEA0BDA6FADC}" sibTransId="{C6B2D15C-26B4-4449-8E38-A15F85BD05FC}"/>
    <dgm:cxn modelId="{F2A359BA-71B1-42A1-B781-EE4D248027AD}" type="presOf" srcId="{FC5E7652-E6E0-4C58-A5E8-088881512C27}" destId="{9CC315D6-0824-49F5-A4E4-97092F4CF44A}" srcOrd="0" destOrd="0" presId="urn:microsoft.com/office/officeart/2005/8/layout/hierarchy6"/>
    <dgm:cxn modelId="{00177812-EF18-486C-97F9-840B25272328}" srcId="{8B1751DD-E54F-4905-B263-19A3CB3738E5}" destId="{65E93784-0C6F-4CC3-92A8-D74A8CF281B1}" srcOrd="0" destOrd="0" parTransId="{B234480C-02B1-49A5-8CA7-50BD75FD59E4}" sibTransId="{0542F62E-2926-43E7-81B9-2ECAB8BCB547}"/>
    <dgm:cxn modelId="{73D35341-0C99-4975-BA7A-749F8163C545}" type="presOf" srcId="{03C1870C-A106-4A72-98DB-3B719F824DB9}" destId="{2C6CFBDC-74A5-420F-B203-5196E59D8D89}" srcOrd="0" destOrd="0" presId="urn:microsoft.com/office/officeart/2005/8/layout/hierarchy6"/>
    <dgm:cxn modelId="{CE3008B3-242F-435F-B032-B50048B615BD}" srcId="{CD0DBA00-5D5F-4390-A8AE-F4985F9BB4FA}" destId="{DB4AE7BD-4253-438C-B9A3-411BA4341912}" srcOrd="0" destOrd="0" parTransId="{B4D0EB4A-DFF7-4C87-B0B0-0EA69A48F007}" sibTransId="{80DA45F9-AB2A-4470-B393-BDCD238DBB38}"/>
    <dgm:cxn modelId="{970EAAE0-F755-4E91-BAFD-28E696883D7A}" type="presOf" srcId="{9A2B4B48-10B4-4C3C-982E-3812CE89AC0C}" destId="{5191660F-D66C-417E-AB27-90414F6F0DA1}" srcOrd="0" destOrd="0" presId="urn:microsoft.com/office/officeart/2005/8/layout/hierarchy6"/>
    <dgm:cxn modelId="{95197B79-E36D-4265-BCD7-0673FFEF9482}" srcId="{1986C798-9D10-4F42-9A65-55E0B09E14DD}" destId="{FBC35B70-F08B-4AC2-B7E5-0F3AE136E20E}" srcOrd="1" destOrd="0" parTransId="{A836073A-5DE7-431A-8663-A93D7176D424}" sibTransId="{A4297D53-DD9D-4ACA-8C98-81030FADD393}"/>
    <dgm:cxn modelId="{5FC67A35-242A-4A9A-8FCD-52D3B6644DA3}" srcId="{8B1751DD-E54F-4905-B263-19A3CB3738E5}" destId="{E8D49CDE-6062-4DC3-96CF-CBAAB7AAD849}" srcOrd="2" destOrd="0" parTransId="{FC5E7652-E6E0-4C58-A5E8-088881512C27}" sibTransId="{6FF48928-C1BF-4B46-9CF9-3AE9F2B84590}"/>
    <dgm:cxn modelId="{2B12D869-EBA5-485B-81F8-466658E176ED}" srcId="{8B1751DD-E54F-4905-B263-19A3CB3738E5}" destId="{5697CBAD-2BD5-4A7D-8180-74E32B4C471B}" srcOrd="1" destOrd="0" parTransId="{9A2B4B48-10B4-4C3C-982E-3812CE89AC0C}" sibTransId="{1B7A6E0F-5216-4D92-908E-E943AFBF55FD}"/>
    <dgm:cxn modelId="{0CA40D9F-4180-4046-B719-C6758D1B5E2E}" type="presOf" srcId="{DB4AE7BD-4253-438C-B9A3-411BA4341912}" destId="{C58F1C00-DB94-4982-8FC3-264A8177775A}" srcOrd="0" destOrd="0" presId="urn:microsoft.com/office/officeart/2005/8/layout/hierarchy6"/>
    <dgm:cxn modelId="{239AE88E-97A0-49CF-915E-09F557E3EF11}" type="presOf" srcId="{1986C798-9D10-4F42-9A65-55E0B09E14DD}" destId="{2E4F7A69-8AAA-4DD3-A144-7764F31A3286}" srcOrd="0" destOrd="0" presId="urn:microsoft.com/office/officeart/2005/8/layout/hierarchy6"/>
    <dgm:cxn modelId="{AA33CF05-6072-46D9-B200-81592F1BB1B8}" type="presParOf" srcId="{A350661E-2652-4F5E-A8B8-FCA133B95B05}" destId="{E039049F-C14E-4F14-BFA0-F1A0F0FA69FF}" srcOrd="0" destOrd="0" presId="urn:microsoft.com/office/officeart/2005/8/layout/hierarchy6"/>
    <dgm:cxn modelId="{79B969E2-C5C5-46BA-943D-E7829C5690B6}" type="presParOf" srcId="{E039049F-C14E-4F14-BFA0-F1A0F0FA69FF}" destId="{97E26841-21BF-47F2-9C9D-4B766C0D8D36}" srcOrd="0" destOrd="0" presId="urn:microsoft.com/office/officeart/2005/8/layout/hierarchy6"/>
    <dgm:cxn modelId="{849744AE-2E96-4C65-8A4A-8488AF0FBDA7}" type="presParOf" srcId="{97E26841-21BF-47F2-9C9D-4B766C0D8D36}" destId="{E685726A-91E0-4C3D-A728-CDC8498E2BBB}" srcOrd="0" destOrd="0" presId="urn:microsoft.com/office/officeart/2005/8/layout/hierarchy6"/>
    <dgm:cxn modelId="{FCCDCBC1-CD19-4845-B387-AA1A3D8F5724}" type="presParOf" srcId="{E685726A-91E0-4C3D-A728-CDC8498E2BBB}" destId="{2E4F7A69-8AAA-4DD3-A144-7764F31A3286}" srcOrd="0" destOrd="0" presId="urn:microsoft.com/office/officeart/2005/8/layout/hierarchy6"/>
    <dgm:cxn modelId="{372947D8-B52C-4B55-B59F-40343725AA3E}" type="presParOf" srcId="{E685726A-91E0-4C3D-A728-CDC8498E2BBB}" destId="{5EEE45BF-CF14-4AED-8C8C-26E1928D0C99}" srcOrd="1" destOrd="0" presId="urn:microsoft.com/office/officeart/2005/8/layout/hierarchy6"/>
    <dgm:cxn modelId="{52822F76-55A8-4073-9361-32715814CE58}" type="presParOf" srcId="{5EEE45BF-CF14-4AED-8C8C-26E1928D0C99}" destId="{9D779B5A-C2EF-4802-89EB-101BA9BFDF3F}" srcOrd="0" destOrd="0" presId="urn:microsoft.com/office/officeart/2005/8/layout/hierarchy6"/>
    <dgm:cxn modelId="{7A92050F-14A9-4C13-898D-89032A1630DF}" type="presParOf" srcId="{5EEE45BF-CF14-4AED-8C8C-26E1928D0C99}" destId="{44086F9F-ED07-4F64-B990-D566B75CA0E4}" srcOrd="1" destOrd="0" presId="urn:microsoft.com/office/officeart/2005/8/layout/hierarchy6"/>
    <dgm:cxn modelId="{1FE640CD-E95D-40C6-8C9C-CE43293BEDCB}" type="presParOf" srcId="{44086F9F-ED07-4F64-B990-D566B75CA0E4}" destId="{69EEAD35-7E50-4E31-B940-B3D9210AF5B0}" srcOrd="0" destOrd="0" presId="urn:microsoft.com/office/officeart/2005/8/layout/hierarchy6"/>
    <dgm:cxn modelId="{218A49A1-93A5-481B-B930-8EF4251319EA}" type="presParOf" srcId="{44086F9F-ED07-4F64-B990-D566B75CA0E4}" destId="{BBB1D6A9-49E3-46B5-89CF-59CCAFADBA64}" srcOrd="1" destOrd="0" presId="urn:microsoft.com/office/officeart/2005/8/layout/hierarchy6"/>
    <dgm:cxn modelId="{E5F6EA15-71A3-4D06-82C6-105467137E2B}" type="presParOf" srcId="{BBB1D6A9-49E3-46B5-89CF-59CCAFADBA64}" destId="{2AEBBEF8-523E-401A-A92D-A9FE836A8331}" srcOrd="0" destOrd="0" presId="urn:microsoft.com/office/officeart/2005/8/layout/hierarchy6"/>
    <dgm:cxn modelId="{25AF6049-EB21-46D9-BC06-17726FDEFCEE}" type="presParOf" srcId="{BBB1D6A9-49E3-46B5-89CF-59CCAFADBA64}" destId="{8014C702-99DB-4DD0-963C-5F2EC8A4AAF0}" srcOrd="1" destOrd="0" presId="urn:microsoft.com/office/officeart/2005/8/layout/hierarchy6"/>
    <dgm:cxn modelId="{3A865D49-40B0-4FC5-8CCD-BDEA0D1D062C}" type="presParOf" srcId="{8014C702-99DB-4DD0-963C-5F2EC8A4AAF0}" destId="{87A7BF57-0062-48F7-AD52-E9DDD033A6A4}" srcOrd="0" destOrd="0" presId="urn:microsoft.com/office/officeart/2005/8/layout/hierarchy6"/>
    <dgm:cxn modelId="{DABB73AA-EF41-422B-8C06-A0942D0C3E8E}" type="presParOf" srcId="{8014C702-99DB-4DD0-963C-5F2EC8A4AAF0}" destId="{3B8C21F3-F79D-4CCB-9F5C-A7FBF9F0DF39}" srcOrd="1" destOrd="0" presId="urn:microsoft.com/office/officeart/2005/8/layout/hierarchy6"/>
    <dgm:cxn modelId="{D0BA0BF7-30BA-490D-9B6F-ADA32C2BA035}" type="presParOf" srcId="{BBB1D6A9-49E3-46B5-89CF-59CCAFADBA64}" destId="{5191660F-D66C-417E-AB27-90414F6F0DA1}" srcOrd="2" destOrd="0" presId="urn:microsoft.com/office/officeart/2005/8/layout/hierarchy6"/>
    <dgm:cxn modelId="{D70C6A5C-AB95-4BFB-B851-50FBCFCB02C2}" type="presParOf" srcId="{BBB1D6A9-49E3-46B5-89CF-59CCAFADBA64}" destId="{B3B58F62-61F2-4233-9394-31D3CDB3F68C}" srcOrd="3" destOrd="0" presId="urn:microsoft.com/office/officeart/2005/8/layout/hierarchy6"/>
    <dgm:cxn modelId="{8F6E11BA-A1C2-471F-9351-F5AB8C0EEE45}" type="presParOf" srcId="{B3B58F62-61F2-4233-9394-31D3CDB3F68C}" destId="{30C11DB1-D2B0-4874-93DD-733DA904F35A}" srcOrd="0" destOrd="0" presId="urn:microsoft.com/office/officeart/2005/8/layout/hierarchy6"/>
    <dgm:cxn modelId="{F9B2AADA-15E6-4FC7-A21D-74A0A30C499B}" type="presParOf" srcId="{B3B58F62-61F2-4233-9394-31D3CDB3F68C}" destId="{0FE125DE-6099-4B08-A2A0-2635124FBE7D}" srcOrd="1" destOrd="0" presId="urn:microsoft.com/office/officeart/2005/8/layout/hierarchy6"/>
    <dgm:cxn modelId="{F562E620-054E-41B0-8DDC-567836BD87C3}" type="presParOf" srcId="{BBB1D6A9-49E3-46B5-89CF-59CCAFADBA64}" destId="{9CC315D6-0824-49F5-A4E4-97092F4CF44A}" srcOrd="4" destOrd="0" presId="urn:microsoft.com/office/officeart/2005/8/layout/hierarchy6"/>
    <dgm:cxn modelId="{D507A90D-0C6F-43F3-8A17-204F8F418794}" type="presParOf" srcId="{BBB1D6A9-49E3-46B5-89CF-59CCAFADBA64}" destId="{7A6836A3-B702-48D5-BF9E-7EFAF8B66B82}" srcOrd="5" destOrd="0" presId="urn:microsoft.com/office/officeart/2005/8/layout/hierarchy6"/>
    <dgm:cxn modelId="{1BFD7795-9F77-4DE2-9B51-9735A65A77D3}" type="presParOf" srcId="{7A6836A3-B702-48D5-BF9E-7EFAF8B66B82}" destId="{196F2450-9779-4659-8F3A-401F3B8DA9D0}" srcOrd="0" destOrd="0" presId="urn:microsoft.com/office/officeart/2005/8/layout/hierarchy6"/>
    <dgm:cxn modelId="{0D15DAD1-E12A-4AC7-BE58-843D9E698CDD}" type="presParOf" srcId="{7A6836A3-B702-48D5-BF9E-7EFAF8B66B82}" destId="{D648E61C-ADCF-4F54-9CA0-2A27C0457453}" srcOrd="1" destOrd="0" presId="urn:microsoft.com/office/officeart/2005/8/layout/hierarchy6"/>
    <dgm:cxn modelId="{464CB7FF-3DE0-4ABC-A509-56A52B0A4A15}" type="presParOf" srcId="{5EEE45BF-CF14-4AED-8C8C-26E1928D0C99}" destId="{89CEADE7-16A9-4EE4-99A3-450CFC33BC79}" srcOrd="2" destOrd="0" presId="urn:microsoft.com/office/officeart/2005/8/layout/hierarchy6"/>
    <dgm:cxn modelId="{39763690-6239-42FE-82ED-2FF9D7ED1ACE}" type="presParOf" srcId="{5EEE45BF-CF14-4AED-8C8C-26E1928D0C99}" destId="{7715EB6E-9842-45D2-9FF4-8DEFD750F40A}" srcOrd="3" destOrd="0" presId="urn:microsoft.com/office/officeart/2005/8/layout/hierarchy6"/>
    <dgm:cxn modelId="{62267359-E188-4547-B8D0-C91F155824AB}" type="presParOf" srcId="{7715EB6E-9842-45D2-9FF4-8DEFD750F40A}" destId="{785C765E-FFEB-4B62-B213-F5EFC1668C7C}" srcOrd="0" destOrd="0" presId="urn:microsoft.com/office/officeart/2005/8/layout/hierarchy6"/>
    <dgm:cxn modelId="{C3283CEB-E8CA-4C38-A9F4-0F285285679F}" type="presParOf" srcId="{7715EB6E-9842-45D2-9FF4-8DEFD750F40A}" destId="{948FA5F4-8DCE-4E46-B210-5F3A668B9CEA}" srcOrd="1" destOrd="0" presId="urn:microsoft.com/office/officeart/2005/8/layout/hierarchy6"/>
    <dgm:cxn modelId="{0B0D7D29-35DF-4ECC-863D-C047A66EA830}" type="presParOf" srcId="{948FA5F4-8DCE-4E46-B210-5F3A668B9CEA}" destId="{16DF7006-0E96-482F-BBE8-D5DA2E47B494}" srcOrd="0" destOrd="0" presId="urn:microsoft.com/office/officeart/2005/8/layout/hierarchy6"/>
    <dgm:cxn modelId="{EC8B9D58-30BE-417C-8803-DD9B4C3175FF}" type="presParOf" srcId="{948FA5F4-8DCE-4E46-B210-5F3A668B9CEA}" destId="{16A5B21E-E48C-4F04-9C92-E546048A02AC}" srcOrd="1" destOrd="0" presId="urn:microsoft.com/office/officeart/2005/8/layout/hierarchy6"/>
    <dgm:cxn modelId="{FFF67865-1F40-4706-89BF-572201BFBFC6}" type="presParOf" srcId="{16A5B21E-E48C-4F04-9C92-E546048A02AC}" destId="{BD7BD5A7-97EB-4C5A-8F69-5C3F81D172BB}" srcOrd="0" destOrd="0" presId="urn:microsoft.com/office/officeart/2005/8/layout/hierarchy6"/>
    <dgm:cxn modelId="{AA24A3C1-8E47-481C-8924-96ECDD29BDBC}" type="presParOf" srcId="{16A5B21E-E48C-4F04-9C92-E546048A02AC}" destId="{EACC413C-1F1B-4E7D-9BC7-FAEBA17B8857}" srcOrd="1" destOrd="0" presId="urn:microsoft.com/office/officeart/2005/8/layout/hierarchy6"/>
    <dgm:cxn modelId="{09CBA5C2-DE1C-4ECC-AE1A-2CE5BC099624}" type="presParOf" srcId="{EACC413C-1F1B-4E7D-9BC7-FAEBA17B8857}" destId="{886BA651-1B5C-4FAE-8D6B-21B128F8B1A2}" srcOrd="0" destOrd="0" presId="urn:microsoft.com/office/officeart/2005/8/layout/hierarchy6"/>
    <dgm:cxn modelId="{AAEF0696-B3EA-4994-A74C-E78F6A173554}" type="presParOf" srcId="{EACC413C-1F1B-4E7D-9BC7-FAEBA17B8857}" destId="{02196FF6-C353-4BFE-9F44-62A1EDB30A9A}" srcOrd="1" destOrd="0" presId="urn:microsoft.com/office/officeart/2005/8/layout/hierarchy6"/>
    <dgm:cxn modelId="{114505F7-49AF-48E5-9DC9-DE42B926FD68}" type="presParOf" srcId="{02196FF6-C353-4BFE-9F44-62A1EDB30A9A}" destId="{32A39F7B-738C-4A98-AB63-7DD07A6DE4A8}" srcOrd="0" destOrd="0" presId="urn:microsoft.com/office/officeart/2005/8/layout/hierarchy6"/>
    <dgm:cxn modelId="{782F5B44-45C9-41BD-BE26-252370C35EC7}" type="presParOf" srcId="{02196FF6-C353-4BFE-9F44-62A1EDB30A9A}" destId="{2708FB40-A68D-497F-94A2-92A569F4F0D7}" srcOrd="1" destOrd="0" presId="urn:microsoft.com/office/officeart/2005/8/layout/hierarchy6"/>
    <dgm:cxn modelId="{6CD0CC1B-E131-4127-A494-F9AC97BEC47B}" type="presParOf" srcId="{2708FB40-A68D-497F-94A2-92A569F4F0D7}" destId="{C1B36C72-CCE8-46DB-9279-34F7AB05D962}" srcOrd="0" destOrd="0" presId="urn:microsoft.com/office/officeart/2005/8/layout/hierarchy6"/>
    <dgm:cxn modelId="{08255B93-AD63-4A94-96C6-EE4635FFC391}" type="presParOf" srcId="{2708FB40-A68D-497F-94A2-92A569F4F0D7}" destId="{E083F75F-E143-4FBC-86FD-307FCD4FB60A}" srcOrd="1" destOrd="0" presId="urn:microsoft.com/office/officeart/2005/8/layout/hierarchy6"/>
    <dgm:cxn modelId="{7FE11517-33FA-4524-8013-128B4FCE59DD}" type="presParOf" srcId="{E083F75F-E143-4FBC-86FD-307FCD4FB60A}" destId="{BAED0F03-4EFB-4CBE-99DE-9D981C25F1EF}" srcOrd="0" destOrd="0" presId="urn:microsoft.com/office/officeart/2005/8/layout/hierarchy6"/>
    <dgm:cxn modelId="{D9572974-8912-4264-8514-C71EFBA4557C}" type="presParOf" srcId="{E083F75F-E143-4FBC-86FD-307FCD4FB60A}" destId="{10DDAD3A-EF47-49B4-9AEC-7B97A2C06EB3}" srcOrd="1" destOrd="0" presId="urn:microsoft.com/office/officeart/2005/8/layout/hierarchy6"/>
    <dgm:cxn modelId="{511B2426-362D-4117-BBA8-69D3832548E5}" type="presParOf" srcId="{2708FB40-A68D-497F-94A2-92A569F4F0D7}" destId="{64DD3A7A-E972-494C-9A70-74A3332D1EBB}" srcOrd="2" destOrd="0" presId="urn:microsoft.com/office/officeart/2005/8/layout/hierarchy6"/>
    <dgm:cxn modelId="{625D7AE1-5A9F-4472-B9A0-C3EC21A3AC84}" type="presParOf" srcId="{2708FB40-A68D-497F-94A2-92A569F4F0D7}" destId="{A8AAA089-10E7-4174-A1CC-E9F116478137}" srcOrd="3" destOrd="0" presId="urn:microsoft.com/office/officeart/2005/8/layout/hierarchy6"/>
    <dgm:cxn modelId="{B2839020-7E55-4884-8316-5B527368A36C}" type="presParOf" srcId="{A8AAA089-10E7-4174-A1CC-E9F116478137}" destId="{1D05BCFD-4228-4125-9F3C-DDC75125DA3B}" srcOrd="0" destOrd="0" presId="urn:microsoft.com/office/officeart/2005/8/layout/hierarchy6"/>
    <dgm:cxn modelId="{7872F485-F47B-45FE-8BC9-9145790F0F31}" type="presParOf" srcId="{A8AAA089-10E7-4174-A1CC-E9F116478137}" destId="{4DAB9A10-129F-4B0E-97B4-E5C90487CCF7}" srcOrd="1" destOrd="0" presId="urn:microsoft.com/office/officeart/2005/8/layout/hierarchy6"/>
    <dgm:cxn modelId="{2330D8D6-72D6-4B64-9AEF-D95BC572E42B}" type="presParOf" srcId="{2708FB40-A68D-497F-94A2-92A569F4F0D7}" destId="{D8DDEC04-EE28-46A7-9777-50F3EB6D7D5F}" srcOrd="4" destOrd="0" presId="urn:microsoft.com/office/officeart/2005/8/layout/hierarchy6"/>
    <dgm:cxn modelId="{E3324F36-8916-4FD1-87EC-1AEEFA983781}" type="presParOf" srcId="{2708FB40-A68D-497F-94A2-92A569F4F0D7}" destId="{5597D03E-11F9-4CEE-986A-7F0AEEB939D3}" srcOrd="5" destOrd="0" presId="urn:microsoft.com/office/officeart/2005/8/layout/hierarchy6"/>
    <dgm:cxn modelId="{34BCA47F-E227-4557-9022-285B2C2B7699}" type="presParOf" srcId="{5597D03E-11F9-4CEE-986A-7F0AEEB939D3}" destId="{873AD235-DE03-458C-9599-4E4DA9AD4A25}" srcOrd="0" destOrd="0" presId="urn:microsoft.com/office/officeart/2005/8/layout/hierarchy6"/>
    <dgm:cxn modelId="{ABE4E0A1-987B-4A0D-BD2B-7F8ED6DCD6B7}" type="presParOf" srcId="{5597D03E-11F9-4CEE-986A-7F0AEEB939D3}" destId="{69347B47-AE5A-4AFD-B44D-6131732FE310}" srcOrd="1" destOrd="0" presId="urn:microsoft.com/office/officeart/2005/8/layout/hierarchy6"/>
    <dgm:cxn modelId="{E5A70E7C-DC81-4CEC-9CD7-871B3B6CC7CC}" type="presParOf" srcId="{2708FB40-A68D-497F-94A2-92A569F4F0D7}" destId="{8113F0BE-32EC-48E6-9204-B538391B0FE5}" srcOrd="6" destOrd="0" presId="urn:microsoft.com/office/officeart/2005/8/layout/hierarchy6"/>
    <dgm:cxn modelId="{F452BE2B-3DC8-4F79-BDB2-2D46AD70BD0A}" type="presParOf" srcId="{2708FB40-A68D-497F-94A2-92A569F4F0D7}" destId="{35512237-A907-40A1-AB2C-C95676461452}" srcOrd="7" destOrd="0" presId="urn:microsoft.com/office/officeart/2005/8/layout/hierarchy6"/>
    <dgm:cxn modelId="{3A0E33BC-7FE8-41F8-BDBE-70B42AAD0B5B}" type="presParOf" srcId="{35512237-A907-40A1-AB2C-C95676461452}" destId="{8F7A8F90-2441-4A44-83B7-A3DCD5B9BC83}" srcOrd="0" destOrd="0" presId="urn:microsoft.com/office/officeart/2005/8/layout/hierarchy6"/>
    <dgm:cxn modelId="{743EC366-C2DD-4FBA-9B8F-0AD5E4F256AD}" type="presParOf" srcId="{35512237-A907-40A1-AB2C-C95676461452}" destId="{32C53240-FA89-4017-BB5E-3A8DBF6A446B}" srcOrd="1" destOrd="0" presId="urn:microsoft.com/office/officeart/2005/8/layout/hierarchy6"/>
    <dgm:cxn modelId="{3BA5E1ED-2DFB-4896-BA27-E5144D2A3179}" type="presParOf" srcId="{EACC413C-1F1B-4E7D-9BC7-FAEBA17B8857}" destId="{F010FEC9-E9D2-4470-8E50-CC0C6CD3C30A}" srcOrd="2" destOrd="0" presId="urn:microsoft.com/office/officeart/2005/8/layout/hierarchy6"/>
    <dgm:cxn modelId="{9773DE13-8D1F-4BDB-8F96-B223A2AF75EF}" type="presParOf" srcId="{EACC413C-1F1B-4E7D-9BC7-FAEBA17B8857}" destId="{6E10D920-30B8-4C34-A681-D4321226AE93}" srcOrd="3" destOrd="0" presId="urn:microsoft.com/office/officeart/2005/8/layout/hierarchy6"/>
    <dgm:cxn modelId="{4C075EA4-B44A-4265-938D-EE561DE43108}" type="presParOf" srcId="{6E10D920-30B8-4C34-A681-D4321226AE93}" destId="{30DFEB1C-F1BB-4D76-A1FA-E419F6027AE6}" srcOrd="0" destOrd="0" presId="urn:microsoft.com/office/officeart/2005/8/layout/hierarchy6"/>
    <dgm:cxn modelId="{4D359BDD-BEB0-4123-A988-3F54F2FFFB15}" type="presParOf" srcId="{6E10D920-30B8-4C34-A681-D4321226AE93}" destId="{9EF20C9D-9B65-4936-8279-023EEE3EED1B}" srcOrd="1" destOrd="0" presId="urn:microsoft.com/office/officeart/2005/8/layout/hierarchy6"/>
    <dgm:cxn modelId="{A4D27962-AB89-4AF3-8188-CD2A2A6756B2}" type="presParOf" srcId="{9EF20C9D-9B65-4936-8279-023EEE3EED1B}" destId="{FB9325F1-DB66-4DF1-A9E9-2C398C131115}" srcOrd="0" destOrd="0" presId="urn:microsoft.com/office/officeart/2005/8/layout/hierarchy6"/>
    <dgm:cxn modelId="{4EF39EE9-E0DB-47F7-88EF-1E9B7A215A92}" type="presParOf" srcId="{9EF20C9D-9B65-4936-8279-023EEE3EED1B}" destId="{5BA6040C-D704-405D-91D2-9DD58E0B2F6D}" srcOrd="1" destOrd="0" presId="urn:microsoft.com/office/officeart/2005/8/layout/hierarchy6"/>
    <dgm:cxn modelId="{A417337A-FF53-4870-8519-AF9820B49C1D}" type="presParOf" srcId="{5BA6040C-D704-405D-91D2-9DD58E0B2F6D}" destId="{C58F1C00-DB94-4982-8FC3-264A8177775A}" srcOrd="0" destOrd="0" presId="urn:microsoft.com/office/officeart/2005/8/layout/hierarchy6"/>
    <dgm:cxn modelId="{A6A1BCC7-7690-4D22-BC7E-E9CB12731B9D}" type="presParOf" srcId="{5BA6040C-D704-405D-91D2-9DD58E0B2F6D}" destId="{EA71BB93-6B12-4904-B5A0-98C6F2413175}" srcOrd="1" destOrd="0" presId="urn:microsoft.com/office/officeart/2005/8/layout/hierarchy6"/>
    <dgm:cxn modelId="{AF86E867-F2D7-426A-AAD6-D81F5F6D653F}" type="presParOf" srcId="{948FA5F4-8DCE-4E46-B210-5F3A668B9CEA}" destId="{75955611-8B9D-4DBB-B26C-8C83475891DC}" srcOrd="2" destOrd="0" presId="urn:microsoft.com/office/officeart/2005/8/layout/hierarchy6"/>
    <dgm:cxn modelId="{07D8CCFF-FCDB-4C58-9F2F-4F3BB435A467}" type="presParOf" srcId="{948FA5F4-8DCE-4E46-B210-5F3A668B9CEA}" destId="{2101ABAD-CA51-4562-97FB-DC65C0BA2716}" srcOrd="3" destOrd="0" presId="urn:microsoft.com/office/officeart/2005/8/layout/hierarchy6"/>
    <dgm:cxn modelId="{1D81AE42-E90B-407B-88E7-6F1ABC96C4A3}" type="presParOf" srcId="{2101ABAD-CA51-4562-97FB-DC65C0BA2716}" destId="{8239802A-9320-466A-8A6E-9448ED8E53E0}" srcOrd="0" destOrd="0" presId="urn:microsoft.com/office/officeart/2005/8/layout/hierarchy6"/>
    <dgm:cxn modelId="{1EE35C26-4521-4AD2-8204-8652D75AAA7F}" type="presParOf" srcId="{2101ABAD-CA51-4562-97FB-DC65C0BA2716}" destId="{38A8FB4B-3FB7-44EB-882A-415F6E09C3BC}" srcOrd="1" destOrd="0" presId="urn:microsoft.com/office/officeart/2005/8/layout/hierarchy6"/>
    <dgm:cxn modelId="{04BB2056-19CE-4F2B-BFCC-9DF140E3C180}" type="presParOf" srcId="{38A8FB4B-3FB7-44EB-882A-415F6E09C3BC}" destId="{7D99EE9E-573E-4BFB-A657-BECBF5132106}" srcOrd="0" destOrd="0" presId="urn:microsoft.com/office/officeart/2005/8/layout/hierarchy6"/>
    <dgm:cxn modelId="{D7395675-6EC6-442C-92C9-EE4E69286567}" type="presParOf" srcId="{38A8FB4B-3FB7-44EB-882A-415F6E09C3BC}" destId="{2E2F03E1-6831-4842-BB2D-1866BB1CD25C}" srcOrd="1" destOrd="0" presId="urn:microsoft.com/office/officeart/2005/8/layout/hierarchy6"/>
    <dgm:cxn modelId="{722724F3-4353-4855-8484-6270528E563C}" type="presParOf" srcId="{2E2F03E1-6831-4842-BB2D-1866BB1CD25C}" destId="{8E1479C8-FF5A-4F4A-BAB0-FB71E18306FA}" srcOrd="0" destOrd="0" presId="urn:microsoft.com/office/officeart/2005/8/layout/hierarchy6"/>
    <dgm:cxn modelId="{0E42F626-AD32-4ED0-8565-C2AC936393E8}" type="presParOf" srcId="{2E2F03E1-6831-4842-BB2D-1866BB1CD25C}" destId="{D63CCECD-7684-455A-A192-EB6D7E8B4C55}" srcOrd="1" destOrd="0" presId="urn:microsoft.com/office/officeart/2005/8/layout/hierarchy6"/>
    <dgm:cxn modelId="{EE5B5661-C8F7-48F7-BFC9-4BD0FD2AF481}" type="presParOf" srcId="{38A8FB4B-3FB7-44EB-882A-415F6E09C3BC}" destId="{B694207B-DD19-418C-A43F-37ABB458D6E2}" srcOrd="2" destOrd="0" presId="urn:microsoft.com/office/officeart/2005/8/layout/hierarchy6"/>
    <dgm:cxn modelId="{C06E242E-5970-4B42-8BCE-2A7359131F96}" type="presParOf" srcId="{38A8FB4B-3FB7-44EB-882A-415F6E09C3BC}" destId="{DCD84F86-7349-404A-BD73-CAC29753AD0C}" srcOrd="3" destOrd="0" presId="urn:microsoft.com/office/officeart/2005/8/layout/hierarchy6"/>
    <dgm:cxn modelId="{7253E6A7-BC44-4C63-822B-0AA65678AF56}" type="presParOf" srcId="{DCD84F86-7349-404A-BD73-CAC29753AD0C}" destId="{2C6CFBDC-74A5-420F-B203-5196E59D8D89}" srcOrd="0" destOrd="0" presId="urn:microsoft.com/office/officeart/2005/8/layout/hierarchy6"/>
    <dgm:cxn modelId="{C414B1AF-DCCE-477F-874B-A8D0A5172DC9}" type="presParOf" srcId="{DCD84F86-7349-404A-BD73-CAC29753AD0C}" destId="{066A088E-3180-440D-92FE-E9E8C4A64F98}" srcOrd="1" destOrd="0" presId="urn:microsoft.com/office/officeart/2005/8/layout/hierarchy6"/>
    <dgm:cxn modelId="{395CDA1D-B8B7-43F0-841E-4A0F83DC21EE}" type="presParOf" srcId="{A350661E-2652-4F5E-A8B8-FCA133B95B05}" destId="{BB1668C6-A437-475D-9417-E0F7F61020AF}"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4F7A69-8AAA-4DD3-A144-7764F31A3286}">
      <dsp:nvSpPr>
        <dsp:cNvPr id="0" name=""/>
        <dsp:cNvSpPr/>
      </dsp:nvSpPr>
      <dsp:spPr>
        <a:xfrm>
          <a:off x="4033493" y="588192"/>
          <a:ext cx="1310315" cy="542216"/>
        </a:xfrm>
        <a:prstGeom prst="roundRect">
          <a:avLst>
            <a:gd name="adj" fmla="val 10000"/>
          </a:avLst>
        </a:prstGeom>
        <a:gradFill rotWithShape="0">
          <a:gsLst>
            <a:gs pos="0">
              <a:schemeClr val="accent3">
                <a:hueOff val="0"/>
                <a:satOff val="0"/>
                <a:lumOff val="0"/>
                <a:alphaOff val="0"/>
                <a:tint val="96000"/>
                <a:lumMod val="102000"/>
              </a:schemeClr>
            </a:gs>
            <a:gs pos="100000">
              <a:schemeClr val="accent3">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Relation spatiale</a:t>
          </a:r>
          <a:endParaRPr lang="fr-FR" sz="1200" kern="1200" dirty="0"/>
        </a:p>
      </dsp:txBody>
      <dsp:txXfrm>
        <a:off x="4049374" y="604073"/>
        <a:ext cx="1278553" cy="510454"/>
      </dsp:txXfrm>
    </dsp:sp>
    <dsp:sp modelId="{9D779B5A-C2EF-4802-89EB-101BA9BFDF3F}">
      <dsp:nvSpPr>
        <dsp:cNvPr id="0" name=""/>
        <dsp:cNvSpPr/>
      </dsp:nvSpPr>
      <dsp:spPr>
        <a:xfrm>
          <a:off x="1467776" y="1130409"/>
          <a:ext cx="3220875" cy="216886"/>
        </a:xfrm>
        <a:custGeom>
          <a:avLst/>
          <a:gdLst/>
          <a:ahLst/>
          <a:cxnLst/>
          <a:rect l="0" t="0" r="0" b="0"/>
          <a:pathLst>
            <a:path>
              <a:moveTo>
                <a:pt x="3220875" y="0"/>
              </a:moveTo>
              <a:lnTo>
                <a:pt x="3220875" y="108443"/>
              </a:lnTo>
              <a:lnTo>
                <a:pt x="0" y="108443"/>
              </a:lnTo>
              <a:lnTo>
                <a:pt x="0" y="216886"/>
              </a:lnTo>
            </a:path>
          </a:pathLst>
        </a:custGeom>
        <a:noFill/>
        <a:ln w="1587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9EEAD35-7E50-4E31-B940-B3D9210AF5B0}">
      <dsp:nvSpPr>
        <dsp:cNvPr id="0" name=""/>
        <dsp:cNvSpPr/>
      </dsp:nvSpPr>
      <dsp:spPr>
        <a:xfrm>
          <a:off x="917513" y="1347295"/>
          <a:ext cx="1100526" cy="542216"/>
        </a:xfrm>
        <a:prstGeom prst="roundRect">
          <a:avLst>
            <a:gd name="adj" fmla="val 10000"/>
          </a:avLst>
        </a:prstGeom>
        <a:gradFill rotWithShape="0">
          <a:gsLst>
            <a:gs pos="0">
              <a:schemeClr val="accent5">
                <a:hueOff val="0"/>
                <a:satOff val="0"/>
                <a:lumOff val="0"/>
                <a:alphaOff val="0"/>
                <a:tint val="96000"/>
                <a:lumMod val="102000"/>
              </a:schemeClr>
            </a:gs>
            <a:gs pos="100000">
              <a:schemeClr val="accent5">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Relation topologique</a:t>
          </a:r>
          <a:endParaRPr lang="fr-FR" sz="1200" kern="1200" dirty="0"/>
        </a:p>
      </dsp:txBody>
      <dsp:txXfrm>
        <a:off x="933394" y="1363176"/>
        <a:ext cx="1068764" cy="510454"/>
      </dsp:txXfrm>
    </dsp:sp>
    <dsp:sp modelId="{2AEBBEF8-523E-401A-A92D-A9FE836A8331}">
      <dsp:nvSpPr>
        <dsp:cNvPr id="0" name=""/>
        <dsp:cNvSpPr/>
      </dsp:nvSpPr>
      <dsp:spPr>
        <a:xfrm>
          <a:off x="410453" y="1889512"/>
          <a:ext cx="1057322" cy="216886"/>
        </a:xfrm>
        <a:custGeom>
          <a:avLst/>
          <a:gdLst/>
          <a:ahLst/>
          <a:cxnLst/>
          <a:rect l="0" t="0" r="0" b="0"/>
          <a:pathLst>
            <a:path>
              <a:moveTo>
                <a:pt x="1057322" y="0"/>
              </a:moveTo>
              <a:lnTo>
                <a:pt x="1057322" y="108443"/>
              </a:lnTo>
              <a:lnTo>
                <a:pt x="0" y="108443"/>
              </a:lnTo>
              <a:lnTo>
                <a:pt x="0" y="216886"/>
              </a:lnTo>
            </a:path>
          </a:pathLst>
        </a:custGeom>
        <a:noFill/>
        <a:ln w="15875" cap="rnd"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87A7BF57-0062-48F7-AD52-E9DDD033A6A4}">
      <dsp:nvSpPr>
        <dsp:cNvPr id="0" name=""/>
        <dsp:cNvSpPr/>
      </dsp:nvSpPr>
      <dsp:spPr>
        <a:xfrm>
          <a:off x="3791" y="2106399"/>
          <a:ext cx="813325" cy="542216"/>
        </a:xfrm>
        <a:prstGeom prst="roundRect">
          <a:avLst>
            <a:gd name="adj" fmla="val 10000"/>
          </a:avLst>
        </a:prstGeom>
        <a:solidFill>
          <a:schemeClr val="accent1"/>
        </a:soli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Inclus</a:t>
          </a:r>
          <a:endParaRPr lang="fr-FR" sz="1200" kern="1200" dirty="0"/>
        </a:p>
      </dsp:txBody>
      <dsp:txXfrm>
        <a:off x="19672" y="2122280"/>
        <a:ext cx="781563" cy="510454"/>
      </dsp:txXfrm>
    </dsp:sp>
    <dsp:sp modelId="{5191660F-D66C-417E-AB27-90414F6F0DA1}">
      <dsp:nvSpPr>
        <dsp:cNvPr id="0" name=""/>
        <dsp:cNvSpPr/>
      </dsp:nvSpPr>
      <dsp:spPr>
        <a:xfrm>
          <a:off x="1422056" y="1889512"/>
          <a:ext cx="91440" cy="216886"/>
        </a:xfrm>
        <a:custGeom>
          <a:avLst/>
          <a:gdLst/>
          <a:ahLst/>
          <a:cxnLst/>
          <a:rect l="0" t="0" r="0" b="0"/>
          <a:pathLst>
            <a:path>
              <a:moveTo>
                <a:pt x="45720" y="0"/>
              </a:moveTo>
              <a:lnTo>
                <a:pt x="45720" y="216886"/>
              </a:lnTo>
            </a:path>
          </a:pathLst>
        </a:custGeom>
        <a:noFill/>
        <a:ln w="15875" cap="rnd"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30C11DB1-D2B0-4874-93DD-733DA904F35A}">
      <dsp:nvSpPr>
        <dsp:cNvPr id="0" name=""/>
        <dsp:cNvSpPr/>
      </dsp:nvSpPr>
      <dsp:spPr>
        <a:xfrm>
          <a:off x="1061113" y="2106399"/>
          <a:ext cx="813325" cy="542216"/>
        </a:xfrm>
        <a:prstGeom prst="roundRect">
          <a:avLst>
            <a:gd name="adj" fmla="val 10000"/>
          </a:avLst>
        </a:prstGeom>
        <a:solidFill>
          <a:schemeClr val="accent1"/>
        </a:soli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Adjacent</a:t>
          </a:r>
          <a:endParaRPr lang="fr-FR" sz="1200" kern="1200" dirty="0"/>
        </a:p>
      </dsp:txBody>
      <dsp:txXfrm>
        <a:off x="1076994" y="2122280"/>
        <a:ext cx="781563" cy="510454"/>
      </dsp:txXfrm>
    </dsp:sp>
    <dsp:sp modelId="{9CC315D6-0824-49F5-A4E4-97092F4CF44A}">
      <dsp:nvSpPr>
        <dsp:cNvPr id="0" name=""/>
        <dsp:cNvSpPr/>
      </dsp:nvSpPr>
      <dsp:spPr>
        <a:xfrm>
          <a:off x="1467776" y="1889512"/>
          <a:ext cx="1057322" cy="216886"/>
        </a:xfrm>
        <a:custGeom>
          <a:avLst/>
          <a:gdLst/>
          <a:ahLst/>
          <a:cxnLst/>
          <a:rect l="0" t="0" r="0" b="0"/>
          <a:pathLst>
            <a:path>
              <a:moveTo>
                <a:pt x="0" y="0"/>
              </a:moveTo>
              <a:lnTo>
                <a:pt x="0" y="108443"/>
              </a:lnTo>
              <a:lnTo>
                <a:pt x="1057322" y="108443"/>
              </a:lnTo>
              <a:lnTo>
                <a:pt x="1057322" y="216886"/>
              </a:lnTo>
            </a:path>
          </a:pathLst>
        </a:custGeom>
        <a:noFill/>
        <a:ln w="15875" cap="rnd"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196F2450-9779-4659-8F3A-401F3B8DA9D0}">
      <dsp:nvSpPr>
        <dsp:cNvPr id="0" name=""/>
        <dsp:cNvSpPr/>
      </dsp:nvSpPr>
      <dsp:spPr>
        <a:xfrm>
          <a:off x="2118436" y="2106399"/>
          <a:ext cx="813325" cy="542216"/>
        </a:xfrm>
        <a:prstGeom prst="roundRect">
          <a:avLst>
            <a:gd name="adj" fmla="val 10000"/>
          </a:avLst>
        </a:prstGeom>
        <a:solidFill>
          <a:schemeClr val="accent1"/>
        </a:soli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Dans</a:t>
          </a:r>
          <a:endParaRPr lang="fr-FR" sz="1200" kern="1200" dirty="0"/>
        </a:p>
      </dsp:txBody>
      <dsp:txXfrm>
        <a:off x="2134317" y="2122280"/>
        <a:ext cx="781563" cy="510454"/>
      </dsp:txXfrm>
    </dsp:sp>
    <dsp:sp modelId="{89CEADE7-16A9-4EE4-99A3-450CFC33BC79}">
      <dsp:nvSpPr>
        <dsp:cNvPr id="0" name=""/>
        <dsp:cNvSpPr/>
      </dsp:nvSpPr>
      <dsp:spPr>
        <a:xfrm>
          <a:off x="4688651" y="1130409"/>
          <a:ext cx="3246437" cy="216886"/>
        </a:xfrm>
        <a:custGeom>
          <a:avLst/>
          <a:gdLst/>
          <a:ahLst/>
          <a:cxnLst/>
          <a:rect l="0" t="0" r="0" b="0"/>
          <a:pathLst>
            <a:path>
              <a:moveTo>
                <a:pt x="0" y="0"/>
              </a:moveTo>
              <a:lnTo>
                <a:pt x="0" y="108443"/>
              </a:lnTo>
              <a:lnTo>
                <a:pt x="3246437" y="108443"/>
              </a:lnTo>
              <a:lnTo>
                <a:pt x="3246437" y="216886"/>
              </a:lnTo>
            </a:path>
          </a:pathLst>
        </a:custGeom>
        <a:noFill/>
        <a:ln w="1587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5C765E-FFEB-4B62-B213-F5EFC1668C7C}">
      <dsp:nvSpPr>
        <dsp:cNvPr id="0" name=""/>
        <dsp:cNvSpPr/>
      </dsp:nvSpPr>
      <dsp:spPr>
        <a:xfrm>
          <a:off x="7410388" y="1347295"/>
          <a:ext cx="1049401" cy="542216"/>
        </a:xfrm>
        <a:prstGeom prst="roundRect">
          <a:avLst>
            <a:gd name="adj" fmla="val 10000"/>
          </a:avLst>
        </a:prstGeom>
        <a:gradFill rotWithShape="0">
          <a:gsLst>
            <a:gs pos="0">
              <a:schemeClr val="accent5">
                <a:hueOff val="0"/>
                <a:satOff val="0"/>
                <a:lumOff val="0"/>
                <a:alphaOff val="0"/>
                <a:tint val="96000"/>
                <a:lumMod val="102000"/>
              </a:schemeClr>
            </a:gs>
            <a:gs pos="100000">
              <a:schemeClr val="accent5">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Relation métrique</a:t>
          </a:r>
          <a:endParaRPr lang="fr-FR" sz="1200" kern="1200" dirty="0"/>
        </a:p>
      </dsp:txBody>
      <dsp:txXfrm>
        <a:off x="7426269" y="1363176"/>
        <a:ext cx="1017639" cy="510454"/>
      </dsp:txXfrm>
    </dsp:sp>
    <dsp:sp modelId="{16DF7006-0E96-482F-BBE8-D5DA2E47B494}">
      <dsp:nvSpPr>
        <dsp:cNvPr id="0" name=""/>
        <dsp:cNvSpPr/>
      </dsp:nvSpPr>
      <dsp:spPr>
        <a:xfrm>
          <a:off x="6471907" y="1889512"/>
          <a:ext cx="1463182" cy="216886"/>
        </a:xfrm>
        <a:custGeom>
          <a:avLst/>
          <a:gdLst/>
          <a:ahLst/>
          <a:cxnLst/>
          <a:rect l="0" t="0" r="0" b="0"/>
          <a:pathLst>
            <a:path>
              <a:moveTo>
                <a:pt x="1463182" y="0"/>
              </a:moveTo>
              <a:lnTo>
                <a:pt x="1463182" y="108443"/>
              </a:lnTo>
              <a:lnTo>
                <a:pt x="0" y="108443"/>
              </a:lnTo>
              <a:lnTo>
                <a:pt x="0" y="216886"/>
              </a:lnTo>
            </a:path>
          </a:pathLst>
        </a:custGeom>
        <a:noFill/>
        <a:ln w="15875"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7BD5A7-97EB-4C5A-8F69-5C3F81D172BB}">
      <dsp:nvSpPr>
        <dsp:cNvPr id="0" name=""/>
        <dsp:cNvSpPr/>
      </dsp:nvSpPr>
      <dsp:spPr>
        <a:xfrm>
          <a:off x="5910094" y="2106399"/>
          <a:ext cx="1123625" cy="542216"/>
        </a:xfrm>
        <a:prstGeom prst="roundRect">
          <a:avLst>
            <a:gd name="adj" fmla="val 10000"/>
          </a:avLst>
        </a:prstGeom>
        <a:gradFill rotWithShape="0">
          <a:gsLst>
            <a:gs pos="0">
              <a:schemeClr val="accent6">
                <a:hueOff val="0"/>
                <a:satOff val="0"/>
                <a:lumOff val="0"/>
                <a:alphaOff val="0"/>
                <a:tint val="96000"/>
                <a:lumMod val="102000"/>
              </a:schemeClr>
            </a:gs>
            <a:gs pos="100000">
              <a:schemeClr val="accent6">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Relation directionnelle</a:t>
          </a:r>
          <a:endParaRPr lang="fr-FR" sz="1200" kern="1200" dirty="0"/>
        </a:p>
      </dsp:txBody>
      <dsp:txXfrm>
        <a:off x="5925975" y="2122280"/>
        <a:ext cx="1091863" cy="510454"/>
      </dsp:txXfrm>
    </dsp:sp>
    <dsp:sp modelId="{886BA651-1B5C-4FAE-8D6B-21B128F8B1A2}">
      <dsp:nvSpPr>
        <dsp:cNvPr id="0" name=""/>
        <dsp:cNvSpPr/>
      </dsp:nvSpPr>
      <dsp:spPr>
        <a:xfrm>
          <a:off x="5168890" y="2648616"/>
          <a:ext cx="1303016" cy="216886"/>
        </a:xfrm>
        <a:custGeom>
          <a:avLst/>
          <a:gdLst/>
          <a:ahLst/>
          <a:cxnLst/>
          <a:rect l="0" t="0" r="0" b="0"/>
          <a:pathLst>
            <a:path>
              <a:moveTo>
                <a:pt x="1303016" y="0"/>
              </a:moveTo>
              <a:lnTo>
                <a:pt x="1303016" y="108443"/>
              </a:lnTo>
              <a:lnTo>
                <a:pt x="0" y="108443"/>
              </a:lnTo>
              <a:lnTo>
                <a:pt x="0" y="216886"/>
              </a:lnTo>
            </a:path>
          </a:pathLst>
        </a:custGeom>
        <a:noFill/>
        <a:ln w="15875" cap="rnd" cmpd="sng" algn="ctr">
          <a:solidFill>
            <a:schemeClr val="accent2"/>
          </a:solidFill>
          <a:prstDash val="solid"/>
        </a:ln>
        <a:effectLst/>
      </dsp:spPr>
      <dsp:style>
        <a:lnRef idx="2">
          <a:scrgbClr r="0" g="0" b="0"/>
        </a:lnRef>
        <a:fillRef idx="0">
          <a:scrgbClr r="0" g="0" b="0"/>
        </a:fillRef>
        <a:effectRef idx="0">
          <a:scrgbClr r="0" g="0" b="0"/>
        </a:effectRef>
        <a:fontRef idx="minor"/>
      </dsp:style>
    </dsp:sp>
    <dsp:sp modelId="{32A39F7B-738C-4A98-AB63-7DD07A6DE4A8}">
      <dsp:nvSpPr>
        <dsp:cNvPr id="0" name=""/>
        <dsp:cNvSpPr/>
      </dsp:nvSpPr>
      <dsp:spPr>
        <a:xfrm>
          <a:off x="4569714" y="2865503"/>
          <a:ext cx="1198353" cy="542216"/>
        </a:xfrm>
        <a:prstGeom prst="roundRect">
          <a:avLst>
            <a:gd name="adj" fmla="val 10000"/>
          </a:avLst>
        </a:prstGeom>
        <a:solidFill>
          <a:schemeClr val="accent2"/>
        </a:soli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Relation directionnelle binaire</a:t>
          </a:r>
          <a:endParaRPr lang="fr-FR" sz="1200" kern="1200" dirty="0"/>
        </a:p>
      </dsp:txBody>
      <dsp:txXfrm>
        <a:off x="4585595" y="2881384"/>
        <a:ext cx="1166591" cy="510454"/>
      </dsp:txXfrm>
    </dsp:sp>
    <dsp:sp modelId="{C1B36C72-CCE8-46DB-9279-34F7AB05D962}">
      <dsp:nvSpPr>
        <dsp:cNvPr id="0" name=""/>
        <dsp:cNvSpPr/>
      </dsp:nvSpPr>
      <dsp:spPr>
        <a:xfrm>
          <a:off x="3582422" y="3407720"/>
          <a:ext cx="1586468" cy="216886"/>
        </a:xfrm>
        <a:custGeom>
          <a:avLst/>
          <a:gdLst/>
          <a:ahLst/>
          <a:cxnLst/>
          <a:rect l="0" t="0" r="0" b="0"/>
          <a:pathLst>
            <a:path>
              <a:moveTo>
                <a:pt x="1586468" y="0"/>
              </a:moveTo>
              <a:lnTo>
                <a:pt x="1586468" y="108443"/>
              </a:lnTo>
              <a:lnTo>
                <a:pt x="0" y="108443"/>
              </a:lnTo>
              <a:lnTo>
                <a:pt x="0" y="216886"/>
              </a:lnTo>
            </a:path>
          </a:pathLst>
        </a:custGeom>
        <a:noFill/>
        <a:ln w="1587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ED0F03-4EFB-4CBE-99DE-9D981C25F1EF}">
      <dsp:nvSpPr>
        <dsp:cNvPr id="0" name=""/>
        <dsp:cNvSpPr/>
      </dsp:nvSpPr>
      <dsp:spPr>
        <a:xfrm>
          <a:off x="3175759" y="3624606"/>
          <a:ext cx="813325" cy="542216"/>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A droite de</a:t>
          </a:r>
          <a:endParaRPr lang="fr-FR" sz="1200" kern="1200" dirty="0"/>
        </a:p>
      </dsp:txBody>
      <dsp:txXfrm>
        <a:off x="3191640" y="3640487"/>
        <a:ext cx="781563" cy="510454"/>
      </dsp:txXfrm>
    </dsp:sp>
    <dsp:sp modelId="{64DD3A7A-E972-494C-9A70-74A3332D1EBB}">
      <dsp:nvSpPr>
        <dsp:cNvPr id="0" name=""/>
        <dsp:cNvSpPr/>
      </dsp:nvSpPr>
      <dsp:spPr>
        <a:xfrm>
          <a:off x="4640229" y="3407720"/>
          <a:ext cx="528661" cy="216886"/>
        </a:xfrm>
        <a:custGeom>
          <a:avLst/>
          <a:gdLst/>
          <a:ahLst/>
          <a:cxnLst/>
          <a:rect l="0" t="0" r="0" b="0"/>
          <a:pathLst>
            <a:path>
              <a:moveTo>
                <a:pt x="528661" y="0"/>
              </a:moveTo>
              <a:lnTo>
                <a:pt x="528661" y="108443"/>
              </a:lnTo>
              <a:lnTo>
                <a:pt x="0" y="108443"/>
              </a:lnTo>
              <a:lnTo>
                <a:pt x="0" y="216886"/>
              </a:lnTo>
            </a:path>
          </a:pathLst>
        </a:custGeom>
        <a:noFill/>
        <a:ln w="1587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05BCFD-4228-4125-9F3C-DDC75125DA3B}">
      <dsp:nvSpPr>
        <dsp:cNvPr id="0" name=""/>
        <dsp:cNvSpPr/>
      </dsp:nvSpPr>
      <dsp:spPr>
        <a:xfrm>
          <a:off x="4233082" y="3624606"/>
          <a:ext cx="814293" cy="542216"/>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A gauche de</a:t>
          </a:r>
          <a:endParaRPr lang="fr-FR" sz="1200" kern="1200" dirty="0"/>
        </a:p>
      </dsp:txBody>
      <dsp:txXfrm>
        <a:off x="4248963" y="3640487"/>
        <a:ext cx="782531" cy="510454"/>
      </dsp:txXfrm>
    </dsp:sp>
    <dsp:sp modelId="{D8DDEC04-EE28-46A7-9777-50F3EB6D7D5F}">
      <dsp:nvSpPr>
        <dsp:cNvPr id="0" name=""/>
        <dsp:cNvSpPr/>
      </dsp:nvSpPr>
      <dsp:spPr>
        <a:xfrm>
          <a:off x="5168890" y="3407720"/>
          <a:ext cx="529145" cy="216886"/>
        </a:xfrm>
        <a:custGeom>
          <a:avLst/>
          <a:gdLst/>
          <a:ahLst/>
          <a:cxnLst/>
          <a:rect l="0" t="0" r="0" b="0"/>
          <a:pathLst>
            <a:path>
              <a:moveTo>
                <a:pt x="0" y="0"/>
              </a:moveTo>
              <a:lnTo>
                <a:pt x="0" y="108443"/>
              </a:lnTo>
              <a:lnTo>
                <a:pt x="529145" y="108443"/>
              </a:lnTo>
              <a:lnTo>
                <a:pt x="529145" y="216886"/>
              </a:lnTo>
            </a:path>
          </a:pathLst>
        </a:custGeom>
        <a:noFill/>
        <a:ln w="1587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73AD235-DE03-458C-9599-4E4DA9AD4A25}">
      <dsp:nvSpPr>
        <dsp:cNvPr id="0" name=""/>
        <dsp:cNvSpPr/>
      </dsp:nvSpPr>
      <dsp:spPr>
        <a:xfrm>
          <a:off x="5291373" y="3624606"/>
          <a:ext cx="813325" cy="542216"/>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En haut de</a:t>
          </a:r>
          <a:endParaRPr lang="fr-FR" sz="1200" kern="1200" dirty="0"/>
        </a:p>
      </dsp:txBody>
      <dsp:txXfrm>
        <a:off x="5307254" y="3640487"/>
        <a:ext cx="781563" cy="510454"/>
      </dsp:txXfrm>
    </dsp:sp>
    <dsp:sp modelId="{8113F0BE-32EC-48E6-9204-B538391B0FE5}">
      <dsp:nvSpPr>
        <dsp:cNvPr id="0" name=""/>
        <dsp:cNvSpPr/>
      </dsp:nvSpPr>
      <dsp:spPr>
        <a:xfrm>
          <a:off x="5168890" y="3407720"/>
          <a:ext cx="1586468" cy="216886"/>
        </a:xfrm>
        <a:custGeom>
          <a:avLst/>
          <a:gdLst/>
          <a:ahLst/>
          <a:cxnLst/>
          <a:rect l="0" t="0" r="0" b="0"/>
          <a:pathLst>
            <a:path>
              <a:moveTo>
                <a:pt x="0" y="0"/>
              </a:moveTo>
              <a:lnTo>
                <a:pt x="0" y="108443"/>
              </a:lnTo>
              <a:lnTo>
                <a:pt x="1586468" y="108443"/>
              </a:lnTo>
              <a:lnTo>
                <a:pt x="1586468" y="216886"/>
              </a:lnTo>
            </a:path>
          </a:pathLst>
        </a:custGeom>
        <a:noFill/>
        <a:ln w="1587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7A8F90-2441-4A44-83B7-A3DCD5B9BC83}">
      <dsp:nvSpPr>
        <dsp:cNvPr id="0" name=""/>
        <dsp:cNvSpPr/>
      </dsp:nvSpPr>
      <dsp:spPr>
        <a:xfrm>
          <a:off x="6348696" y="3624606"/>
          <a:ext cx="813325" cy="542216"/>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En bas de</a:t>
          </a:r>
          <a:endParaRPr lang="fr-FR" sz="1200" kern="1200" dirty="0"/>
        </a:p>
      </dsp:txBody>
      <dsp:txXfrm>
        <a:off x="6364577" y="3640487"/>
        <a:ext cx="781563" cy="510454"/>
      </dsp:txXfrm>
    </dsp:sp>
    <dsp:sp modelId="{F010FEC9-E9D2-4470-8E50-CC0C6CD3C30A}">
      <dsp:nvSpPr>
        <dsp:cNvPr id="0" name=""/>
        <dsp:cNvSpPr/>
      </dsp:nvSpPr>
      <dsp:spPr>
        <a:xfrm>
          <a:off x="6471907" y="2648616"/>
          <a:ext cx="1340774" cy="216886"/>
        </a:xfrm>
        <a:custGeom>
          <a:avLst/>
          <a:gdLst/>
          <a:ahLst/>
          <a:cxnLst/>
          <a:rect l="0" t="0" r="0" b="0"/>
          <a:pathLst>
            <a:path>
              <a:moveTo>
                <a:pt x="0" y="0"/>
              </a:moveTo>
              <a:lnTo>
                <a:pt x="0" y="108443"/>
              </a:lnTo>
              <a:lnTo>
                <a:pt x="1340774" y="108443"/>
              </a:lnTo>
              <a:lnTo>
                <a:pt x="1340774" y="216886"/>
              </a:lnTo>
            </a:path>
          </a:pathLst>
        </a:custGeom>
        <a:noFill/>
        <a:ln w="15875" cap="rnd" cmpd="sng" algn="ctr">
          <a:solidFill>
            <a:schemeClr val="accent2"/>
          </a:solidFill>
          <a:prstDash val="solid"/>
        </a:ln>
        <a:effectLst/>
      </dsp:spPr>
      <dsp:style>
        <a:lnRef idx="2">
          <a:scrgbClr r="0" g="0" b="0"/>
        </a:lnRef>
        <a:fillRef idx="0">
          <a:scrgbClr r="0" g="0" b="0"/>
        </a:fillRef>
        <a:effectRef idx="0">
          <a:scrgbClr r="0" g="0" b="0"/>
        </a:effectRef>
        <a:fontRef idx="minor"/>
      </dsp:style>
    </dsp:sp>
    <dsp:sp modelId="{30DFEB1C-F1BB-4D76-A1FA-E419F6027AE6}">
      <dsp:nvSpPr>
        <dsp:cNvPr id="0" name=""/>
        <dsp:cNvSpPr/>
      </dsp:nvSpPr>
      <dsp:spPr>
        <a:xfrm>
          <a:off x="7251263" y="2865503"/>
          <a:ext cx="1122836" cy="542216"/>
        </a:xfrm>
        <a:prstGeom prst="roundRect">
          <a:avLst>
            <a:gd name="adj" fmla="val 10000"/>
          </a:avLst>
        </a:prstGeom>
        <a:solidFill>
          <a:schemeClr val="accent2"/>
        </a:soli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Relation directionnelle ternaire</a:t>
          </a:r>
          <a:endParaRPr lang="fr-FR" sz="1200" kern="1200" dirty="0"/>
        </a:p>
      </dsp:txBody>
      <dsp:txXfrm>
        <a:off x="7267144" y="2881384"/>
        <a:ext cx="1091074" cy="510454"/>
      </dsp:txXfrm>
    </dsp:sp>
    <dsp:sp modelId="{FB9325F1-DB66-4DF1-A9E9-2C398C131115}">
      <dsp:nvSpPr>
        <dsp:cNvPr id="0" name=""/>
        <dsp:cNvSpPr/>
      </dsp:nvSpPr>
      <dsp:spPr>
        <a:xfrm>
          <a:off x="7766961" y="3407720"/>
          <a:ext cx="91440" cy="216886"/>
        </a:xfrm>
        <a:custGeom>
          <a:avLst/>
          <a:gdLst/>
          <a:ahLst/>
          <a:cxnLst/>
          <a:rect l="0" t="0" r="0" b="0"/>
          <a:pathLst>
            <a:path>
              <a:moveTo>
                <a:pt x="45720" y="0"/>
              </a:moveTo>
              <a:lnTo>
                <a:pt x="45720" y="216886"/>
              </a:lnTo>
            </a:path>
          </a:pathLst>
        </a:custGeom>
        <a:noFill/>
        <a:ln w="1587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58F1C00-DB94-4982-8FC3-264A8177775A}">
      <dsp:nvSpPr>
        <dsp:cNvPr id="0" name=""/>
        <dsp:cNvSpPr/>
      </dsp:nvSpPr>
      <dsp:spPr>
        <a:xfrm>
          <a:off x="7406019" y="3624606"/>
          <a:ext cx="813325" cy="542216"/>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Entre</a:t>
          </a:r>
          <a:endParaRPr lang="fr-FR" sz="1200" kern="1200" dirty="0"/>
        </a:p>
      </dsp:txBody>
      <dsp:txXfrm>
        <a:off x="7421900" y="3640487"/>
        <a:ext cx="781563" cy="510454"/>
      </dsp:txXfrm>
    </dsp:sp>
    <dsp:sp modelId="{75955611-8B9D-4DBB-B26C-8C83475891DC}">
      <dsp:nvSpPr>
        <dsp:cNvPr id="0" name=""/>
        <dsp:cNvSpPr/>
      </dsp:nvSpPr>
      <dsp:spPr>
        <a:xfrm>
          <a:off x="7935089" y="1889512"/>
          <a:ext cx="1618332" cy="216886"/>
        </a:xfrm>
        <a:custGeom>
          <a:avLst/>
          <a:gdLst/>
          <a:ahLst/>
          <a:cxnLst/>
          <a:rect l="0" t="0" r="0" b="0"/>
          <a:pathLst>
            <a:path>
              <a:moveTo>
                <a:pt x="0" y="0"/>
              </a:moveTo>
              <a:lnTo>
                <a:pt x="0" y="108443"/>
              </a:lnTo>
              <a:lnTo>
                <a:pt x="1618332" y="108443"/>
              </a:lnTo>
              <a:lnTo>
                <a:pt x="1618332" y="216886"/>
              </a:lnTo>
            </a:path>
          </a:pathLst>
        </a:custGeom>
        <a:noFill/>
        <a:ln w="15875"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39802A-9320-466A-8A6E-9448ED8E53E0}">
      <dsp:nvSpPr>
        <dsp:cNvPr id="0" name=""/>
        <dsp:cNvSpPr/>
      </dsp:nvSpPr>
      <dsp:spPr>
        <a:xfrm>
          <a:off x="9146759" y="2106399"/>
          <a:ext cx="813325" cy="542216"/>
        </a:xfrm>
        <a:prstGeom prst="roundRect">
          <a:avLst>
            <a:gd name="adj" fmla="val 10000"/>
          </a:avLst>
        </a:prstGeom>
        <a:gradFill rotWithShape="0">
          <a:gsLst>
            <a:gs pos="0">
              <a:schemeClr val="accent6">
                <a:hueOff val="0"/>
                <a:satOff val="0"/>
                <a:lumOff val="0"/>
                <a:alphaOff val="0"/>
                <a:tint val="96000"/>
                <a:lumMod val="102000"/>
              </a:schemeClr>
            </a:gs>
            <a:gs pos="100000">
              <a:schemeClr val="accent6">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Relation de distance</a:t>
          </a:r>
          <a:endParaRPr lang="fr-FR" sz="1200" kern="1200" dirty="0"/>
        </a:p>
      </dsp:txBody>
      <dsp:txXfrm>
        <a:off x="9162640" y="2122280"/>
        <a:ext cx="781563" cy="510454"/>
      </dsp:txXfrm>
    </dsp:sp>
    <dsp:sp modelId="{7D99EE9E-573E-4BFB-A657-BECBF5132106}">
      <dsp:nvSpPr>
        <dsp:cNvPr id="0" name=""/>
        <dsp:cNvSpPr/>
      </dsp:nvSpPr>
      <dsp:spPr>
        <a:xfrm>
          <a:off x="9024760" y="2648616"/>
          <a:ext cx="528661" cy="216886"/>
        </a:xfrm>
        <a:custGeom>
          <a:avLst/>
          <a:gdLst/>
          <a:ahLst/>
          <a:cxnLst/>
          <a:rect l="0" t="0" r="0" b="0"/>
          <a:pathLst>
            <a:path>
              <a:moveTo>
                <a:pt x="528661" y="0"/>
              </a:moveTo>
              <a:lnTo>
                <a:pt x="528661" y="108443"/>
              </a:lnTo>
              <a:lnTo>
                <a:pt x="0" y="108443"/>
              </a:lnTo>
              <a:lnTo>
                <a:pt x="0" y="216886"/>
              </a:lnTo>
            </a:path>
          </a:pathLst>
        </a:custGeom>
        <a:noFill/>
        <a:ln w="1587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1479C8-FF5A-4F4A-BAB0-FB71E18306FA}">
      <dsp:nvSpPr>
        <dsp:cNvPr id="0" name=""/>
        <dsp:cNvSpPr/>
      </dsp:nvSpPr>
      <dsp:spPr>
        <a:xfrm>
          <a:off x="8618097" y="2865503"/>
          <a:ext cx="813325" cy="542216"/>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Proche de</a:t>
          </a:r>
          <a:endParaRPr lang="fr-FR" sz="1200" kern="1200" dirty="0"/>
        </a:p>
      </dsp:txBody>
      <dsp:txXfrm>
        <a:off x="8633978" y="2881384"/>
        <a:ext cx="781563" cy="510454"/>
      </dsp:txXfrm>
    </dsp:sp>
    <dsp:sp modelId="{B694207B-DD19-418C-A43F-37ABB458D6E2}">
      <dsp:nvSpPr>
        <dsp:cNvPr id="0" name=""/>
        <dsp:cNvSpPr/>
      </dsp:nvSpPr>
      <dsp:spPr>
        <a:xfrm>
          <a:off x="9553421" y="2648616"/>
          <a:ext cx="528661" cy="216886"/>
        </a:xfrm>
        <a:custGeom>
          <a:avLst/>
          <a:gdLst/>
          <a:ahLst/>
          <a:cxnLst/>
          <a:rect l="0" t="0" r="0" b="0"/>
          <a:pathLst>
            <a:path>
              <a:moveTo>
                <a:pt x="0" y="0"/>
              </a:moveTo>
              <a:lnTo>
                <a:pt x="0" y="108443"/>
              </a:lnTo>
              <a:lnTo>
                <a:pt x="528661" y="108443"/>
              </a:lnTo>
              <a:lnTo>
                <a:pt x="528661" y="216886"/>
              </a:lnTo>
            </a:path>
          </a:pathLst>
        </a:custGeom>
        <a:noFill/>
        <a:ln w="1587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6CFBDC-74A5-420F-B203-5196E59D8D89}">
      <dsp:nvSpPr>
        <dsp:cNvPr id="0" name=""/>
        <dsp:cNvSpPr/>
      </dsp:nvSpPr>
      <dsp:spPr>
        <a:xfrm>
          <a:off x="9675420" y="2865503"/>
          <a:ext cx="813325" cy="542216"/>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Loin de</a:t>
          </a:r>
          <a:endParaRPr lang="fr-FR" sz="1200" kern="1200" dirty="0"/>
        </a:p>
      </dsp:txBody>
      <dsp:txXfrm>
        <a:off x="9691301" y="2881384"/>
        <a:ext cx="781563" cy="51045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F17BC6-DB60-45E7-9D02-F2D1FB25D0FA}" type="datetimeFigureOut">
              <a:rPr lang="fr-FR" smtClean="0"/>
              <a:t>07/06/2017</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84FE70-0D1D-40C7-9F56-3FAF97D50752}" type="slidenum">
              <a:rPr lang="fr-FR" smtClean="0"/>
              <a:t>‹N°›</a:t>
            </a:fld>
            <a:endParaRPr lang="fr-FR"/>
          </a:p>
        </p:txBody>
      </p:sp>
    </p:spTree>
    <p:extLst>
      <p:ext uri="{BB962C8B-B14F-4D97-AF65-F5344CB8AC3E}">
        <p14:creationId xmlns:p14="http://schemas.microsoft.com/office/powerpoint/2010/main" val="462637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a:t>
            </a:fld>
            <a:endParaRPr lang="fr-FR"/>
          </a:p>
        </p:txBody>
      </p:sp>
    </p:spTree>
    <p:extLst>
      <p:ext uri="{BB962C8B-B14F-4D97-AF65-F5344CB8AC3E}">
        <p14:creationId xmlns:p14="http://schemas.microsoft.com/office/powerpoint/2010/main" val="8694164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Dans un premier temps on essaye sans</a:t>
            </a:r>
            <a:r>
              <a:rPr lang="fr-FR" baseline="0" dirty="0" smtClean="0"/>
              <a:t> poids, puis on verra.</a:t>
            </a:r>
          </a:p>
          <a:p>
            <a:r>
              <a:rPr lang="fr-FR" baseline="0" dirty="0" smtClean="0"/>
              <a:t>La méthode de droite permet de donner un poids « nonimage » et « image » en plus des poids de chaque caractéristique.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19</a:t>
            </a:fld>
            <a:endParaRPr lang="fr-FR"/>
          </a:p>
        </p:txBody>
      </p:sp>
    </p:spTree>
    <p:extLst>
      <p:ext uri="{BB962C8B-B14F-4D97-AF65-F5344CB8AC3E}">
        <p14:creationId xmlns:p14="http://schemas.microsoft.com/office/powerpoint/2010/main" val="232239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Dans un premier temps on essaye sans</a:t>
            </a:r>
            <a:r>
              <a:rPr lang="fr-FR" baseline="0" dirty="0" smtClean="0"/>
              <a:t> poids, puis on verra.</a:t>
            </a:r>
          </a:p>
          <a:p>
            <a:r>
              <a:rPr lang="fr-FR" baseline="0" dirty="0" smtClean="0"/>
              <a:t>La méthode de droite permet de donner un poids « nonimage » et « image » en plus des poids de chaque caractéristique.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20</a:t>
            </a:fld>
            <a:endParaRPr lang="fr-FR"/>
          </a:p>
        </p:txBody>
      </p:sp>
    </p:spTree>
    <p:extLst>
      <p:ext uri="{BB962C8B-B14F-4D97-AF65-F5344CB8AC3E}">
        <p14:creationId xmlns:p14="http://schemas.microsoft.com/office/powerpoint/2010/main" val="167317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21</a:t>
            </a:fld>
            <a:endParaRPr lang="fr-FR"/>
          </a:p>
        </p:txBody>
      </p:sp>
    </p:spTree>
    <p:extLst>
      <p:ext uri="{BB962C8B-B14F-4D97-AF65-F5344CB8AC3E}">
        <p14:creationId xmlns:p14="http://schemas.microsoft.com/office/powerpoint/2010/main" val="3687215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Parler aussi du problème si une des données (par exemple : le nombre de coupes)</a:t>
            </a:r>
            <a:r>
              <a:rPr lang="fr-FR" baseline="0" dirty="0" smtClean="0"/>
              <a:t> est manquante, comment faire ?</a:t>
            </a:r>
          </a:p>
          <a:p>
            <a:r>
              <a:rPr lang="fr-FR" baseline="0" dirty="0" smtClean="0"/>
              <a:t>	</a:t>
            </a:r>
            <a:r>
              <a:rPr lang="fr-FR" baseline="0" dirty="0" smtClean="0">
                <a:sym typeface="Wingdings" panose="05000000000000000000" pitchFamily="2" charset="2"/>
              </a:rPr>
              <a:t> pour le calcul de similarité</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22</a:t>
            </a:fld>
            <a:endParaRPr lang="fr-FR"/>
          </a:p>
        </p:txBody>
      </p:sp>
    </p:spTree>
    <p:extLst>
      <p:ext uri="{BB962C8B-B14F-4D97-AF65-F5344CB8AC3E}">
        <p14:creationId xmlns:p14="http://schemas.microsoft.com/office/powerpoint/2010/main" val="2353392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Version la plus simple possible</a:t>
            </a:r>
          </a:p>
          <a:p>
            <a:r>
              <a:rPr lang="fr-FR" dirty="0" smtClean="0"/>
              <a:t>Il faut sûrement</a:t>
            </a:r>
            <a:r>
              <a:rPr lang="fr-FR" baseline="0" dirty="0" smtClean="0"/>
              <a:t> rajouter un identifiant pour chaque cas pour pouvoir retrouver le scanner correspondant à un cas.</a:t>
            </a: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23</a:t>
            </a:fld>
            <a:endParaRPr lang="fr-FR"/>
          </a:p>
        </p:txBody>
      </p:sp>
    </p:spTree>
    <p:extLst>
      <p:ext uri="{BB962C8B-B14F-4D97-AF65-F5344CB8AC3E}">
        <p14:creationId xmlns:p14="http://schemas.microsoft.com/office/powerpoint/2010/main" val="546513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24</a:t>
            </a:fld>
            <a:endParaRPr lang="fr-FR"/>
          </a:p>
        </p:txBody>
      </p:sp>
    </p:spTree>
    <p:extLst>
      <p:ext uri="{BB962C8B-B14F-4D97-AF65-F5344CB8AC3E}">
        <p14:creationId xmlns:p14="http://schemas.microsoft.com/office/powerpoint/2010/main" val="787676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25</a:t>
            </a:fld>
            <a:endParaRPr lang="fr-FR"/>
          </a:p>
        </p:txBody>
      </p:sp>
    </p:spTree>
    <p:extLst>
      <p:ext uri="{BB962C8B-B14F-4D97-AF65-F5344CB8AC3E}">
        <p14:creationId xmlns:p14="http://schemas.microsoft.com/office/powerpoint/2010/main" val="1466584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Base de cas avec</a:t>
            </a:r>
            <a:r>
              <a:rPr lang="fr-FR" baseline="0" dirty="0" smtClean="0"/>
              <a:t> des poids possiblement ! (expliquer pour la taille)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27</a:t>
            </a:fld>
            <a:endParaRPr lang="fr-FR"/>
          </a:p>
        </p:txBody>
      </p:sp>
    </p:spTree>
    <p:extLst>
      <p:ext uri="{BB962C8B-B14F-4D97-AF65-F5344CB8AC3E}">
        <p14:creationId xmlns:p14="http://schemas.microsoft.com/office/powerpoint/2010/main" val="438759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Parler</a:t>
            </a:r>
            <a:r>
              <a:rPr lang="fr-FR" baseline="0" dirty="0" smtClean="0"/>
              <a:t> des poids aussi</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28</a:t>
            </a:fld>
            <a:endParaRPr lang="fr-FR"/>
          </a:p>
        </p:txBody>
      </p:sp>
    </p:spTree>
    <p:extLst>
      <p:ext uri="{BB962C8B-B14F-4D97-AF65-F5344CB8AC3E}">
        <p14:creationId xmlns:p14="http://schemas.microsoft.com/office/powerpoint/2010/main" val="3405939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30</a:t>
            </a:fld>
            <a:endParaRPr lang="fr-FR"/>
          </a:p>
        </p:txBody>
      </p:sp>
    </p:spTree>
    <p:extLst>
      <p:ext uri="{BB962C8B-B14F-4D97-AF65-F5344CB8AC3E}">
        <p14:creationId xmlns:p14="http://schemas.microsoft.com/office/powerpoint/2010/main" val="2295250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Rappel</a:t>
            </a:r>
            <a:r>
              <a:rPr lang="fr-FR" baseline="0" dirty="0" smtClean="0"/>
              <a:t> : il y’a deux seuils : </a:t>
            </a:r>
          </a:p>
          <a:p>
            <a:r>
              <a:rPr lang="fr-FR" baseline="0" dirty="0" smtClean="0"/>
              <a:t>	- un seuil local pour la propagation d’une région à ses voisins : comparaison entre le pixel courant et ses voisins</a:t>
            </a:r>
          </a:p>
          <a:p>
            <a:r>
              <a:rPr lang="fr-FR" baseline="0" dirty="0" smtClean="0"/>
              <a:t>	- un seuil global pour éviter la fuite d’une région : comparaison entre le germe et les voisins du pixel courant</a:t>
            </a:r>
          </a:p>
          <a:p>
            <a:r>
              <a:rPr lang="fr-FR" baseline="0" dirty="0" smtClean="0"/>
              <a:t>	Ces deux valeurs calculées doivent êtres inférieures aux seuils pour satisfaire la contrainte d’homogénéité de la région.</a:t>
            </a:r>
          </a:p>
          <a:p>
            <a:r>
              <a:rPr lang="fr-FR" baseline="0" dirty="0" smtClean="0"/>
              <a:t>	Si c’est le cas, la croissance de la région avec les voisins étudiés est possible.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a:t>
            </a:fld>
            <a:endParaRPr lang="fr-FR"/>
          </a:p>
        </p:txBody>
      </p:sp>
    </p:spTree>
    <p:extLst>
      <p:ext uri="{BB962C8B-B14F-4D97-AF65-F5344CB8AC3E}">
        <p14:creationId xmlns:p14="http://schemas.microsoft.com/office/powerpoint/2010/main" val="41817928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32</a:t>
            </a:fld>
            <a:endParaRPr lang="fr-FR"/>
          </a:p>
        </p:txBody>
      </p:sp>
    </p:spTree>
    <p:extLst>
      <p:ext uri="{BB962C8B-B14F-4D97-AF65-F5344CB8AC3E}">
        <p14:creationId xmlns:p14="http://schemas.microsoft.com/office/powerpoint/2010/main" val="3029521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Tumeur : seuils trop</a:t>
            </a:r>
            <a:r>
              <a:rPr lang="fr-FR" baseline="0" dirty="0" smtClean="0"/>
              <a:t> permissifs</a:t>
            </a:r>
          </a:p>
          <a:p>
            <a:r>
              <a:rPr lang="fr-FR" baseline="0" dirty="0" smtClean="0"/>
              <a:t>Rein : seuils trop contraignants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35</a:t>
            </a:fld>
            <a:endParaRPr lang="fr-FR"/>
          </a:p>
        </p:txBody>
      </p:sp>
    </p:spTree>
    <p:extLst>
      <p:ext uri="{BB962C8B-B14F-4D97-AF65-F5344CB8AC3E}">
        <p14:creationId xmlns:p14="http://schemas.microsoft.com/office/powerpoint/2010/main" val="3162033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Explication du </a:t>
            </a:r>
            <a:r>
              <a:rPr lang="fr-FR" dirty="0" err="1" smtClean="0"/>
              <a:t>unsharp</a:t>
            </a:r>
            <a:r>
              <a:rPr lang="fr-FR" baseline="0" dirty="0" smtClean="0"/>
              <a:t> </a:t>
            </a:r>
            <a:r>
              <a:rPr lang="fr-FR" baseline="0" dirty="0" err="1" smtClean="0"/>
              <a:t>mask</a:t>
            </a:r>
            <a:r>
              <a:rPr lang="fr-FR" baseline="0" dirty="0" smtClean="0"/>
              <a:t> dans « journail_de_travail.txt », 25/03</a:t>
            </a:r>
          </a:p>
          <a:p>
            <a:r>
              <a:rPr lang="fr-FR" baseline="0" dirty="0" smtClean="0"/>
              <a:t>Problème : Un prétraitement pour une image n’est pas forcément bon pour une autre ! </a:t>
            </a:r>
          </a:p>
          <a:p>
            <a:r>
              <a:rPr lang="fr-FR" baseline="0" dirty="0" smtClean="0"/>
              <a:t>Adapter les prétraitement à l’image </a:t>
            </a:r>
            <a:r>
              <a:rPr lang="fr-FR" baseline="0" dirty="0" smtClean="0">
                <a:sym typeface="Wingdings" panose="05000000000000000000" pitchFamily="2" charset="2"/>
              </a:rPr>
              <a:t> nouvelle partie solution dans le RàPC ?</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38</a:t>
            </a:fld>
            <a:endParaRPr lang="fr-FR"/>
          </a:p>
        </p:txBody>
      </p:sp>
    </p:spTree>
    <p:extLst>
      <p:ext uri="{BB962C8B-B14F-4D97-AF65-F5344CB8AC3E}">
        <p14:creationId xmlns:p14="http://schemas.microsoft.com/office/powerpoint/2010/main" val="35701015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Explication du </a:t>
            </a:r>
            <a:r>
              <a:rPr lang="fr-FR" dirty="0" err="1" smtClean="0"/>
              <a:t>unsharp</a:t>
            </a:r>
            <a:r>
              <a:rPr lang="fr-FR" baseline="0" dirty="0" smtClean="0"/>
              <a:t> </a:t>
            </a:r>
            <a:r>
              <a:rPr lang="fr-FR" baseline="0" dirty="0" err="1" smtClean="0"/>
              <a:t>mask</a:t>
            </a:r>
            <a:r>
              <a:rPr lang="fr-FR" baseline="0" dirty="0" smtClean="0"/>
              <a:t> dans « journail_de_travail.txt », 25/03</a:t>
            </a:r>
          </a:p>
          <a:p>
            <a:r>
              <a:rPr lang="fr-FR" baseline="0" dirty="0" smtClean="0"/>
              <a:t>Problème : Un prétraitement pour une image n’est pas forcément bon pour une autre ! </a:t>
            </a:r>
          </a:p>
          <a:p>
            <a:r>
              <a:rPr lang="fr-FR" baseline="0" dirty="0" smtClean="0"/>
              <a:t>Adapter les prétraitement à l’image </a:t>
            </a:r>
            <a:r>
              <a:rPr lang="fr-FR" baseline="0" dirty="0" smtClean="0">
                <a:sym typeface="Wingdings" panose="05000000000000000000" pitchFamily="2" charset="2"/>
              </a:rPr>
              <a:t> nouvelle partie solution dans le RàPC ?</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39</a:t>
            </a:fld>
            <a:endParaRPr lang="fr-FR"/>
          </a:p>
        </p:txBody>
      </p:sp>
    </p:spTree>
    <p:extLst>
      <p:ext uri="{BB962C8B-B14F-4D97-AF65-F5344CB8AC3E}">
        <p14:creationId xmlns:p14="http://schemas.microsoft.com/office/powerpoint/2010/main" val="3745156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Explication du </a:t>
            </a:r>
            <a:r>
              <a:rPr lang="fr-FR" dirty="0" err="1" smtClean="0"/>
              <a:t>unsharp</a:t>
            </a:r>
            <a:r>
              <a:rPr lang="fr-FR" baseline="0" dirty="0" smtClean="0"/>
              <a:t> </a:t>
            </a:r>
            <a:r>
              <a:rPr lang="fr-FR" baseline="0" dirty="0" err="1" smtClean="0"/>
              <a:t>mask</a:t>
            </a:r>
            <a:r>
              <a:rPr lang="fr-FR" baseline="0" dirty="0" smtClean="0"/>
              <a:t> dans « journail_de_travail.txt », 25/03</a:t>
            </a:r>
          </a:p>
          <a:p>
            <a:r>
              <a:rPr lang="fr-FR" baseline="0" dirty="0" smtClean="0"/>
              <a:t>Problème : Un prétraitement pour une image n’est pas forcément bon pour une autre ! </a:t>
            </a:r>
          </a:p>
          <a:p>
            <a:r>
              <a:rPr lang="fr-FR" baseline="0" dirty="0" smtClean="0"/>
              <a:t>Adapter les prétraitement à l’image </a:t>
            </a:r>
            <a:r>
              <a:rPr lang="fr-FR" baseline="0" dirty="0" smtClean="0">
                <a:sym typeface="Wingdings" panose="05000000000000000000" pitchFamily="2" charset="2"/>
              </a:rPr>
              <a:t> nouvelle partie solution dans le RàPC ?</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40</a:t>
            </a:fld>
            <a:endParaRPr lang="fr-FR"/>
          </a:p>
        </p:txBody>
      </p:sp>
    </p:spTree>
    <p:extLst>
      <p:ext uri="{BB962C8B-B14F-4D97-AF65-F5344CB8AC3E}">
        <p14:creationId xmlns:p14="http://schemas.microsoft.com/office/powerpoint/2010/main" val="11703806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Expliquer pour la taille</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41</a:t>
            </a:fld>
            <a:endParaRPr lang="fr-FR"/>
          </a:p>
        </p:txBody>
      </p:sp>
    </p:spTree>
    <p:extLst>
      <p:ext uri="{BB962C8B-B14F-4D97-AF65-F5344CB8AC3E}">
        <p14:creationId xmlns:p14="http://schemas.microsoft.com/office/powerpoint/2010/main" val="17317597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42</a:t>
            </a:fld>
            <a:endParaRPr lang="fr-FR"/>
          </a:p>
        </p:txBody>
      </p:sp>
    </p:spTree>
    <p:extLst>
      <p:ext uri="{BB962C8B-B14F-4D97-AF65-F5344CB8AC3E}">
        <p14:creationId xmlns:p14="http://schemas.microsoft.com/office/powerpoint/2010/main" val="20671415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43</a:t>
            </a:fld>
            <a:endParaRPr lang="fr-FR"/>
          </a:p>
        </p:txBody>
      </p:sp>
    </p:spTree>
    <p:extLst>
      <p:ext uri="{BB962C8B-B14F-4D97-AF65-F5344CB8AC3E}">
        <p14:creationId xmlns:p14="http://schemas.microsoft.com/office/powerpoint/2010/main" val="24631349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44</a:t>
            </a:fld>
            <a:endParaRPr lang="fr-FR"/>
          </a:p>
        </p:txBody>
      </p:sp>
    </p:spTree>
    <p:extLst>
      <p:ext uri="{BB962C8B-B14F-4D97-AF65-F5344CB8AC3E}">
        <p14:creationId xmlns:p14="http://schemas.microsoft.com/office/powerpoint/2010/main" val="30331134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45</a:t>
            </a:fld>
            <a:endParaRPr lang="fr-FR"/>
          </a:p>
        </p:txBody>
      </p:sp>
    </p:spTree>
    <p:extLst>
      <p:ext uri="{BB962C8B-B14F-4D97-AF65-F5344CB8AC3E}">
        <p14:creationId xmlns:p14="http://schemas.microsoft.com/office/powerpoint/2010/main" val="2493317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 de</a:t>
            </a:r>
            <a:r>
              <a:rPr lang="fr-FR" baseline="0" dirty="0" smtClean="0"/>
              <a:t> représentation de K  : logique de description, RDFS, etc. </a:t>
            </a:r>
            <a:r>
              <a:rPr lang="fr-FR" baseline="0" dirty="0" smtClean="0">
                <a:sym typeface="Wingdings" panose="05000000000000000000" pitchFamily="2" charset="2"/>
              </a:rPr>
              <a:t> pour des problèmes plus complexes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a:t>
            </a:fld>
            <a:endParaRPr lang="fr-FR"/>
          </a:p>
        </p:txBody>
      </p:sp>
    </p:spTree>
    <p:extLst>
      <p:ext uri="{BB962C8B-B14F-4D97-AF65-F5344CB8AC3E}">
        <p14:creationId xmlns:p14="http://schemas.microsoft.com/office/powerpoint/2010/main" val="39423619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46</a:t>
            </a:fld>
            <a:endParaRPr lang="fr-FR"/>
          </a:p>
        </p:txBody>
      </p:sp>
    </p:spTree>
    <p:extLst>
      <p:ext uri="{BB962C8B-B14F-4D97-AF65-F5344CB8AC3E}">
        <p14:creationId xmlns:p14="http://schemas.microsoft.com/office/powerpoint/2010/main" val="9632367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47</a:t>
            </a:fld>
            <a:endParaRPr lang="fr-FR"/>
          </a:p>
        </p:txBody>
      </p:sp>
    </p:spTree>
    <p:extLst>
      <p:ext uri="{BB962C8B-B14F-4D97-AF65-F5344CB8AC3E}">
        <p14:creationId xmlns:p14="http://schemas.microsoft.com/office/powerpoint/2010/main" val="21331145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48</a:t>
            </a:fld>
            <a:endParaRPr lang="fr-FR"/>
          </a:p>
        </p:txBody>
      </p:sp>
    </p:spTree>
    <p:extLst>
      <p:ext uri="{BB962C8B-B14F-4D97-AF65-F5344CB8AC3E}">
        <p14:creationId xmlns:p14="http://schemas.microsoft.com/office/powerpoint/2010/main" val="24583721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49</a:t>
            </a:fld>
            <a:endParaRPr lang="fr-FR"/>
          </a:p>
        </p:txBody>
      </p:sp>
    </p:spTree>
    <p:extLst>
      <p:ext uri="{BB962C8B-B14F-4D97-AF65-F5344CB8AC3E}">
        <p14:creationId xmlns:p14="http://schemas.microsoft.com/office/powerpoint/2010/main" val="18596421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50</a:t>
            </a:fld>
            <a:endParaRPr lang="fr-FR"/>
          </a:p>
        </p:txBody>
      </p:sp>
    </p:spTree>
    <p:extLst>
      <p:ext uri="{BB962C8B-B14F-4D97-AF65-F5344CB8AC3E}">
        <p14:creationId xmlns:p14="http://schemas.microsoft.com/office/powerpoint/2010/main" val="21296860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err="1" smtClean="0">
                <a:solidFill>
                  <a:schemeClr val="tx1"/>
                </a:solidFill>
                <a:effectLst/>
                <a:latin typeface="+mn-lt"/>
                <a:ea typeface="+mn-ea"/>
                <a:cs typeface="+mn-cs"/>
              </a:rPr>
              <a:t>disconnected</a:t>
            </a:r>
            <a:r>
              <a:rPr lang="fr-FR" sz="1200" b="0" i="0" kern="1200" dirty="0" smtClean="0">
                <a:solidFill>
                  <a:schemeClr val="tx1"/>
                </a:solidFill>
                <a:effectLst/>
                <a:latin typeface="+mn-lt"/>
                <a:ea typeface="+mn-ea"/>
                <a:cs typeface="+mn-cs"/>
              </a:rPr>
              <a:t> (DC)</a:t>
            </a:r>
          </a:p>
          <a:p>
            <a:r>
              <a:rPr lang="fr-FR" sz="1200" b="0" i="0" kern="1200" dirty="0" err="1" smtClean="0">
                <a:solidFill>
                  <a:schemeClr val="tx1"/>
                </a:solidFill>
                <a:effectLst/>
                <a:latin typeface="+mn-lt"/>
                <a:ea typeface="+mn-ea"/>
                <a:cs typeface="+mn-cs"/>
              </a:rPr>
              <a:t>externally</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connected</a:t>
            </a:r>
            <a:r>
              <a:rPr lang="fr-FR" sz="1200" b="0" i="0" kern="1200" dirty="0" smtClean="0">
                <a:solidFill>
                  <a:schemeClr val="tx1"/>
                </a:solidFill>
                <a:effectLst/>
                <a:latin typeface="+mn-lt"/>
                <a:ea typeface="+mn-ea"/>
                <a:cs typeface="+mn-cs"/>
              </a:rPr>
              <a:t> (EC)</a:t>
            </a:r>
          </a:p>
          <a:p>
            <a:r>
              <a:rPr lang="fr-FR" sz="1200" b="0" i="0" kern="1200" dirty="0" err="1" smtClean="0">
                <a:solidFill>
                  <a:schemeClr val="tx1"/>
                </a:solidFill>
                <a:effectLst/>
                <a:latin typeface="+mn-lt"/>
                <a:ea typeface="+mn-ea"/>
                <a:cs typeface="+mn-cs"/>
              </a:rPr>
              <a:t>equal</a:t>
            </a:r>
            <a:r>
              <a:rPr lang="fr-FR" sz="1200" b="0" i="0" kern="1200" dirty="0" smtClean="0">
                <a:solidFill>
                  <a:schemeClr val="tx1"/>
                </a:solidFill>
                <a:effectLst/>
                <a:latin typeface="+mn-lt"/>
                <a:ea typeface="+mn-ea"/>
                <a:cs typeface="+mn-cs"/>
              </a:rPr>
              <a:t> (EQ)</a:t>
            </a:r>
          </a:p>
          <a:p>
            <a:r>
              <a:rPr lang="fr-FR" sz="1200" b="0" i="0" kern="1200" dirty="0" err="1" smtClean="0">
                <a:solidFill>
                  <a:schemeClr val="tx1"/>
                </a:solidFill>
                <a:effectLst/>
                <a:latin typeface="+mn-lt"/>
                <a:ea typeface="+mn-ea"/>
                <a:cs typeface="+mn-cs"/>
              </a:rPr>
              <a:t>partially</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overlapping</a:t>
            </a:r>
            <a:r>
              <a:rPr lang="fr-FR" sz="1200" b="0" i="0" kern="1200" dirty="0" smtClean="0">
                <a:solidFill>
                  <a:schemeClr val="tx1"/>
                </a:solidFill>
                <a:effectLst/>
                <a:latin typeface="+mn-lt"/>
                <a:ea typeface="+mn-ea"/>
                <a:cs typeface="+mn-cs"/>
              </a:rPr>
              <a:t> (PO)</a:t>
            </a:r>
          </a:p>
          <a:p>
            <a:r>
              <a:rPr lang="fr-FR" sz="1200" b="0" i="0" kern="1200" dirty="0" err="1" smtClean="0">
                <a:solidFill>
                  <a:schemeClr val="tx1"/>
                </a:solidFill>
                <a:effectLst/>
                <a:latin typeface="+mn-lt"/>
                <a:ea typeface="+mn-ea"/>
                <a:cs typeface="+mn-cs"/>
              </a:rPr>
              <a:t>tangential</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proper</a:t>
            </a:r>
            <a:r>
              <a:rPr lang="fr-FR" sz="1200" b="0" i="0" kern="1200" dirty="0" smtClean="0">
                <a:solidFill>
                  <a:schemeClr val="tx1"/>
                </a:solidFill>
                <a:effectLst/>
                <a:latin typeface="+mn-lt"/>
                <a:ea typeface="+mn-ea"/>
                <a:cs typeface="+mn-cs"/>
              </a:rPr>
              <a:t> part (TPP)</a:t>
            </a:r>
          </a:p>
          <a:p>
            <a:r>
              <a:rPr lang="fr-FR" sz="1200" b="0" i="0" kern="1200" dirty="0" err="1" smtClean="0">
                <a:solidFill>
                  <a:schemeClr val="tx1"/>
                </a:solidFill>
                <a:effectLst/>
                <a:latin typeface="+mn-lt"/>
                <a:ea typeface="+mn-ea"/>
                <a:cs typeface="+mn-cs"/>
              </a:rPr>
              <a:t>tangential</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proper</a:t>
            </a:r>
            <a:r>
              <a:rPr lang="fr-FR" sz="1200" b="0" i="0" kern="1200" dirty="0" smtClean="0">
                <a:solidFill>
                  <a:schemeClr val="tx1"/>
                </a:solidFill>
                <a:effectLst/>
                <a:latin typeface="+mn-lt"/>
                <a:ea typeface="+mn-ea"/>
                <a:cs typeface="+mn-cs"/>
              </a:rPr>
              <a:t> part inverse (</a:t>
            </a:r>
            <a:r>
              <a:rPr lang="fr-FR" sz="1200" b="0" i="0" kern="1200" dirty="0" err="1" smtClean="0">
                <a:solidFill>
                  <a:schemeClr val="tx1"/>
                </a:solidFill>
                <a:effectLst/>
                <a:latin typeface="+mn-lt"/>
                <a:ea typeface="+mn-ea"/>
                <a:cs typeface="+mn-cs"/>
              </a:rPr>
              <a:t>TPPi</a:t>
            </a:r>
            <a:r>
              <a:rPr lang="fr-FR" sz="1200" b="0" i="0" kern="1200" dirty="0" smtClean="0">
                <a:solidFill>
                  <a:schemeClr val="tx1"/>
                </a:solidFill>
                <a:effectLst/>
                <a:latin typeface="+mn-lt"/>
                <a:ea typeface="+mn-ea"/>
                <a:cs typeface="+mn-cs"/>
              </a:rPr>
              <a:t>)</a:t>
            </a:r>
          </a:p>
          <a:p>
            <a:r>
              <a:rPr lang="fr-FR" sz="1200" b="0" i="0" kern="1200" dirty="0" smtClean="0">
                <a:solidFill>
                  <a:schemeClr val="tx1"/>
                </a:solidFill>
                <a:effectLst/>
                <a:latin typeface="+mn-lt"/>
                <a:ea typeface="+mn-ea"/>
                <a:cs typeface="+mn-cs"/>
              </a:rPr>
              <a:t>non-</a:t>
            </a:r>
            <a:r>
              <a:rPr lang="fr-FR" sz="1200" b="0" i="0" kern="1200" dirty="0" err="1" smtClean="0">
                <a:solidFill>
                  <a:schemeClr val="tx1"/>
                </a:solidFill>
                <a:effectLst/>
                <a:latin typeface="+mn-lt"/>
                <a:ea typeface="+mn-ea"/>
                <a:cs typeface="+mn-cs"/>
              </a:rPr>
              <a:t>tangential</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proper</a:t>
            </a:r>
            <a:r>
              <a:rPr lang="fr-FR" sz="1200" b="0" i="0" kern="1200" dirty="0" smtClean="0">
                <a:solidFill>
                  <a:schemeClr val="tx1"/>
                </a:solidFill>
                <a:effectLst/>
                <a:latin typeface="+mn-lt"/>
                <a:ea typeface="+mn-ea"/>
                <a:cs typeface="+mn-cs"/>
              </a:rPr>
              <a:t> part (NTPP)</a:t>
            </a:r>
          </a:p>
          <a:p>
            <a:r>
              <a:rPr lang="fr-FR" sz="1200" b="0" i="0" kern="1200" dirty="0" smtClean="0">
                <a:solidFill>
                  <a:schemeClr val="tx1"/>
                </a:solidFill>
                <a:effectLst/>
                <a:latin typeface="+mn-lt"/>
                <a:ea typeface="+mn-ea"/>
                <a:cs typeface="+mn-cs"/>
              </a:rPr>
              <a:t>non-</a:t>
            </a:r>
            <a:r>
              <a:rPr lang="fr-FR" sz="1200" b="0" i="0" kern="1200" dirty="0" err="1" smtClean="0">
                <a:solidFill>
                  <a:schemeClr val="tx1"/>
                </a:solidFill>
                <a:effectLst/>
                <a:latin typeface="+mn-lt"/>
                <a:ea typeface="+mn-ea"/>
                <a:cs typeface="+mn-cs"/>
              </a:rPr>
              <a:t>tangential</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proper</a:t>
            </a:r>
            <a:r>
              <a:rPr lang="fr-FR" sz="1200" b="0" i="0" kern="1200" dirty="0" smtClean="0">
                <a:solidFill>
                  <a:schemeClr val="tx1"/>
                </a:solidFill>
                <a:effectLst/>
                <a:latin typeface="+mn-lt"/>
                <a:ea typeface="+mn-ea"/>
                <a:cs typeface="+mn-cs"/>
              </a:rPr>
              <a:t> part inverse (</a:t>
            </a:r>
            <a:r>
              <a:rPr lang="fr-FR" sz="1200" b="0" i="0" kern="1200" dirty="0" err="1" smtClean="0">
                <a:solidFill>
                  <a:schemeClr val="tx1"/>
                </a:solidFill>
                <a:effectLst/>
                <a:latin typeface="+mn-lt"/>
                <a:ea typeface="+mn-ea"/>
                <a:cs typeface="+mn-cs"/>
              </a:rPr>
              <a:t>NTPPi</a:t>
            </a:r>
            <a:r>
              <a:rPr lang="fr-FR" sz="1200" b="0" i="0" kern="1200" dirty="0" smtClean="0">
                <a:solidFill>
                  <a:schemeClr val="tx1"/>
                </a:solidFill>
                <a:effectLst/>
                <a:latin typeface="+mn-lt"/>
                <a:ea typeface="+mn-ea"/>
                <a:cs typeface="+mn-cs"/>
              </a:rPr>
              <a:t>)</a:t>
            </a:r>
            <a:endParaRPr lang="fr-FR" sz="1200" b="0" i="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51</a:t>
            </a:fld>
            <a:endParaRPr lang="fr-FR"/>
          </a:p>
        </p:txBody>
      </p:sp>
    </p:spTree>
    <p:extLst>
      <p:ext uri="{BB962C8B-B14F-4D97-AF65-F5344CB8AC3E}">
        <p14:creationId xmlns:p14="http://schemas.microsoft.com/office/powerpoint/2010/main" val="19501708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Individus, classes, attributs, relations, évènements</a:t>
            </a:r>
            <a:r>
              <a:rPr lang="fr-FR" baseline="0" dirty="0" smtClean="0"/>
              <a:t> </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52</a:t>
            </a:fld>
            <a:endParaRPr lang="fr-FR"/>
          </a:p>
        </p:txBody>
      </p:sp>
    </p:spTree>
    <p:extLst>
      <p:ext uri="{BB962C8B-B14F-4D97-AF65-F5344CB8AC3E}">
        <p14:creationId xmlns:p14="http://schemas.microsoft.com/office/powerpoint/2010/main" val="21450225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Logique floue ou théorie</a:t>
            </a:r>
            <a:r>
              <a:rPr lang="fr-FR" baseline="0" dirty="0" smtClean="0"/>
              <a:t> des </a:t>
            </a:r>
            <a:r>
              <a:rPr lang="fr-FR" baseline="0" smtClean="0"/>
              <a:t>ensembles flous.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53</a:t>
            </a:fld>
            <a:endParaRPr lang="fr-FR"/>
          </a:p>
        </p:txBody>
      </p:sp>
    </p:spTree>
    <p:extLst>
      <p:ext uri="{BB962C8B-B14F-4D97-AF65-F5344CB8AC3E}">
        <p14:creationId xmlns:p14="http://schemas.microsoft.com/office/powerpoint/2010/main" val="16844061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Notion</a:t>
            </a:r>
            <a:r>
              <a:rPr lang="fr-FR" baseline="0" dirty="0" smtClean="0"/>
              <a:t> binaire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54</a:t>
            </a:fld>
            <a:endParaRPr lang="fr-FR"/>
          </a:p>
        </p:txBody>
      </p:sp>
    </p:spTree>
    <p:extLst>
      <p:ext uri="{BB962C8B-B14F-4D97-AF65-F5344CB8AC3E}">
        <p14:creationId xmlns:p14="http://schemas.microsoft.com/office/powerpoint/2010/main" val="28810558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Notion</a:t>
            </a:r>
            <a:r>
              <a:rPr lang="fr-FR" baseline="0" dirty="0" smtClean="0"/>
              <a:t> binaire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55</a:t>
            </a:fld>
            <a:endParaRPr lang="fr-FR"/>
          </a:p>
        </p:txBody>
      </p:sp>
    </p:spTree>
    <p:extLst>
      <p:ext uri="{BB962C8B-B14F-4D97-AF65-F5344CB8AC3E}">
        <p14:creationId xmlns:p14="http://schemas.microsoft.com/office/powerpoint/2010/main" val="626578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Nécessite un prétraitement pour calculer toutes ces grandeurs.</a:t>
            </a:r>
          </a:p>
          <a:p>
            <a:r>
              <a:rPr lang="fr-FR" dirty="0" smtClean="0"/>
              <a:t>g</a:t>
            </a:r>
            <a:r>
              <a:rPr lang="fr-FR" baseline="0" dirty="0" smtClean="0"/>
              <a:t> est l’intensité d’un pixel en niveau de gris, N(g) le nombre de pixels ayant l’intensité g.</a:t>
            </a:r>
            <a:endParaRPr lang="fr-FR" dirty="0" smtClean="0"/>
          </a:p>
          <a:p>
            <a:r>
              <a:rPr lang="fr-FR" dirty="0" smtClean="0"/>
              <a:t>H(g) est l’histogramme,</a:t>
            </a:r>
            <a:r>
              <a:rPr lang="fr-FR" baseline="0" dirty="0" smtClean="0"/>
              <a:t> donc H(3) renvoie la proportion de pixels ayant pour intensité en niveau de gris la valeur 3.</a:t>
            </a:r>
            <a:endParaRPr lang="fr-FR" dirty="0" smtClean="0"/>
          </a:p>
          <a:p>
            <a:r>
              <a:rPr lang="fr-FR" dirty="0" smtClean="0"/>
              <a:t>Asymétrie</a:t>
            </a:r>
            <a:r>
              <a:rPr lang="fr-FR" baseline="0" dirty="0" smtClean="0"/>
              <a:t> et </a:t>
            </a:r>
            <a:r>
              <a:rPr lang="fr-FR" baseline="0" dirty="0" err="1" smtClean="0"/>
              <a:t>Kurtosis</a:t>
            </a:r>
            <a:r>
              <a:rPr lang="fr-FR" baseline="0" dirty="0" smtClean="0"/>
              <a:t> sont des grandeurs mesurant la distribution des niveaux de gris dans l’image, aplatie, à pics, etc. Il utilisent donc H(g) et la moyenne/variance.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a:t>
            </a:fld>
            <a:endParaRPr lang="fr-FR"/>
          </a:p>
        </p:txBody>
      </p:sp>
    </p:spTree>
    <p:extLst>
      <p:ext uri="{BB962C8B-B14F-4D97-AF65-F5344CB8AC3E}">
        <p14:creationId xmlns:p14="http://schemas.microsoft.com/office/powerpoint/2010/main" val="16030024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Logique floue ou théorie</a:t>
            </a:r>
            <a:r>
              <a:rPr lang="fr-FR" baseline="0" dirty="0" smtClean="0"/>
              <a:t> des ensembles flous.</a:t>
            </a:r>
          </a:p>
          <a:p>
            <a:r>
              <a:rPr lang="fr-FR" baseline="0" dirty="0" smtClean="0"/>
              <a:t>U = les humains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56</a:t>
            </a:fld>
            <a:endParaRPr lang="fr-FR"/>
          </a:p>
        </p:txBody>
      </p:sp>
    </p:spTree>
    <p:extLst>
      <p:ext uri="{BB962C8B-B14F-4D97-AF65-F5344CB8AC3E}">
        <p14:creationId xmlns:p14="http://schemas.microsoft.com/office/powerpoint/2010/main" val="2279633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Logique floue ou théorie</a:t>
            </a:r>
            <a:r>
              <a:rPr lang="fr-FR" baseline="0" dirty="0" smtClean="0"/>
              <a:t> des </a:t>
            </a:r>
            <a:r>
              <a:rPr lang="fr-FR" baseline="0" smtClean="0"/>
              <a:t>ensembles flous.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57</a:t>
            </a:fld>
            <a:endParaRPr lang="fr-FR"/>
          </a:p>
        </p:txBody>
      </p:sp>
    </p:spTree>
    <p:extLst>
      <p:ext uri="{BB962C8B-B14F-4D97-AF65-F5344CB8AC3E}">
        <p14:creationId xmlns:p14="http://schemas.microsoft.com/office/powerpoint/2010/main" val="34867759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58</a:t>
            </a:fld>
            <a:endParaRPr lang="fr-FR"/>
          </a:p>
        </p:txBody>
      </p:sp>
    </p:spTree>
    <p:extLst>
      <p:ext uri="{BB962C8B-B14F-4D97-AF65-F5344CB8AC3E}">
        <p14:creationId xmlns:p14="http://schemas.microsoft.com/office/powerpoint/2010/main" val="22136751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Carte</a:t>
            </a:r>
            <a:r>
              <a:rPr lang="fr-FR" baseline="0" dirty="0" smtClean="0"/>
              <a:t> de distance, dessin noyau/support flou</a:t>
            </a:r>
          </a:p>
          <a:p>
            <a:r>
              <a:rPr lang="fr-FR" baseline="0" dirty="0" smtClean="0"/>
              <a:t>F = ensemble flou de U</a:t>
            </a:r>
          </a:p>
          <a:p>
            <a:r>
              <a:rPr lang="fr-FR" baseline="0" dirty="0" smtClean="0"/>
              <a:t>1 = F1 = noyau</a:t>
            </a:r>
          </a:p>
          <a:p>
            <a:r>
              <a:rPr lang="fr-FR" baseline="0" dirty="0" smtClean="0"/>
              <a:t>Entre 0,0001 et 1 </a:t>
            </a:r>
            <a:r>
              <a:rPr lang="fr-FR" baseline="0" dirty="0" smtClean="0">
                <a:sym typeface="Wingdings" panose="05000000000000000000" pitchFamily="2" charset="2"/>
              </a:rPr>
              <a:t> Support(F)</a:t>
            </a:r>
            <a:endParaRPr lang="fr-FR" baseline="0"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59</a:t>
            </a:fld>
            <a:endParaRPr lang="fr-FR"/>
          </a:p>
        </p:txBody>
      </p:sp>
    </p:spTree>
    <p:extLst>
      <p:ext uri="{BB962C8B-B14F-4D97-AF65-F5344CB8AC3E}">
        <p14:creationId xmlns:p14="http://schemas.microsoft.com/office/powerpoint/2010/main" val="8638472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Selon la segmentation,</a:t>
            </a:r>
            <a:r>
              <a:rPr lang="fr-FR" baseline="0" dirty="0" smtClean="0"/>
              <a:t> fonctions différentes (nous on s’en fou de la direction par exemple, vu qu’on n’a pas de force à calculer)</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60</a:t>
            </a:fld>
            <a:endParaRPr lang="fr-FR"/>
          </a:p>
        </p:txBody>
      </p:sp>
    </p:spTree>
    <p:extLst>
      <p:ext uri="{BB962C8B-B14F-4D97-AF65-F5344CB8AC3E}">
        <p14:creationId xmlns:p14="http://schemas.microsoft.com/office/powerpoint/2010/main" val="33263833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 réaliser la fusion : t-norme </a:t>
            </a:r>
            <a:r>
              <a:rPr lang="fr-FR" dirty="0" smtClean="0">
                <a:sym typeface="Wingdings" panose="05000000000000000000" pitchFamily="2" charset="2"/>
              </a:rPr>
              <a:t> min des deux</a:t>
            </a:r>
          </a:p>
          <a:p>
            <a:r>
              <a:rPr lang="fr-FR" dirty="0" smtClean="0">
                <a:sym typeface="Wingdings" panose="05000000000000000000" pitchFamily="2" charset="2"/>
              </a:rPr>
              <a:t>	</a:t>
            </a:r>
            <a:r>
              <a:rPr lang="fr-FR" baseline="0" dirty="0" smtClean="0">
                <a:sym typeface="Wingdings" panose="05000000000000000000" pitchFamily="2" charset="2"/>
              </a:rPr>
              <a:t>              t-</a:t>
            </a:r>
            <a:r>
              <a:rPr lang="fr-FR" baseline="0" dirty="0" err="1" smtClean="0">
                <a:sym typeface="Wingdings" panose="05000000000000000000" pitchFamily="2" charset="2"/>
              </a:rPr>
              <a:t>conorme</a:t>
            </a:r>
            <a:r>
              <a:rPr lang="fr-FR" baseline="0" dirty="0" smtClean="0">
                <a:sym typeface="Wingdings" panose="05000000000000000000" pitchFamily="2" charset="2"/>
              </a:rPr>
              <a:t>  max des deux</a:t>
            </a:r>
          </a:p>
          <a:p>
            <a:r>
              <a:rPr lang="fr-FR" baseline="0" dirty="0" smtClean="0">
                <a:sym typeface="Wingdings" panose="05000000000000000000" pitchFamily="2" charset="2"/>
              </a:rPr>
              <a:t>                                      multiplication</a:t>
            </a:r>
          </a:p>
          <a:p>
            <a:r>
              <a:rPr lang="fr-FR" baseline="0" dirty="0" smtClean="0">
                <a:sym typeface="Wingdings" panose="05000000000000000000" pitchFamily="2" charset="2"/>
              </a:rPr>
              <a:t>	              etc.</a:t>
            </a:r>
          </a:p>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61</a:t>
            </a:fld>
            <a:endParaRPr lang="fr-FR"/>
          </a:p>
        </p:txBody>
      </p:sp>
    </p:spTree>
    <p:extLst>
      <p:ext uri="{BB962C8B-B14F-4D97-AF65-F5344CB8AC3E}">
        <p14:creationId xmlns:p14="http://schemas.microsoft.com/office/powerpoint/2010/main" val="38111062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62</a:t>
            </a:fld>
            <a:endParaRPr lang="fr-FR"/>
          </a:p>
        </p:txBody>
      </p:sp>
    </p:spTree>
    <p:extLst>
      <p:ext uri="{BB962C8B-B14F-4D97-AF65-F5344CB8AC3E}">
        <p14:creationId xmlns:p14="http://schemas.microsoft.com/office/powerpoint/2010/main" val="40838290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63</a:t>
            </a:fld>
            <a:endParaRPr lang="fr-FR"/>
          </a:p>
        </p:txBody>
      </p:sp>
    </p:spTree>
    <p:extLst>
      <p:ext uri="{BB962C8B-B14F-4D97-AF65-F5344CB8AC3E}">
        <p14:creationId xmlns:p14="http://schemas.microsoft.com/office/powerpoint/2010/main" val="36500570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Fonction</a:t>
            </a:r>
            <a:r>
              <a:rPr lang="fr-FR" baseline="0" dirty="0" smtClean="0"/>
              <a:t> vieille : passe d’un entier naturel (l’âge) à un Réel entre 0 et 1.</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64</a:t>
            </a:fld>
            <a:endParaRPr lang="fr-FR"/>
          </a:p>
        </p:txBody>
      </p:sp>
    </p:spTree>
    <p:extLst>
      <p:ext uri="{BB962C8B-B14F-4D97-AF65-F5344CB8AC3E}">
        <p14:creationId xmlns:p14="http://schemas.microsoft.com/office/powerpoint/2010/main" val="10028459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Individus, classes, attributs, relations, évènements</a:t>
            </a:r>
            <a:r>
              <a:rPr lang="fr-FR" baseline="0" dirty="0" smtClean="0"/>
              <a:t> </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65</a:t>
            </a:fld>
            <a:endParaRPr lang="fr-FR"/>
          </a:p>
        </p:txBody>
      </p:sp>
    </p:spTree>
    <p:extLst>
      <p:ext uri="{BB962C8B-B14F-4D97-AF65-F5344CB8AC3E}">
        <p14:creationId xmlns:p14="http://schemas.microsoft.com/office/powerpoint/2010/main" val="2072415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Transformations</a:t>
            </a:r>
            <a:r>
              <a:rPr lang="fr-FR" baseline="0" dirty="0" smtClean="0"/>
              <a:t> des images = </a:t>
            </a:r>
            <a:r>
              <a:rPr lang="fr-FR" dirty="0" smtClean="0"/>
              <a:t>rotations</a:t>
            </a:r>
            <a:r>
              <a:rPr lang="fr-FR" baseline="0" dirty="0" smtClean="0"/>
              <a:t> / translations / changements d’échelle / etc.</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10</a:t>
            </a:fld>
            <a:endParaRPr lang="fr-FR"/>
          </a:p>
        </p:txBody>
      </p:sp>
    </p:spTree>
    <p:extLst>
      <p:ext uri="{BB962C8B-B14F-4D97-AF65-F5344CB8AC3E}">
        <p14:creationId xmlns:p14="http://schemas.microsoft.com/office/powerpoint/2010/main" val="22549905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66</a:t>
            </a:fld>
            <a:endParaRPr lang="fr-FR"/>
          </a:p>
        </p:txBody>
      </p:sp>
    </p:spTree>
    <p:extLst>
      <p:ext uri="{BB962C8B-B14F-4D97-AF65-F5344CB8AC3E}">
        <p14:creationId xmlns:p14="http://schemas.microsoft.com/office/powerpoint/2010/main" val="14550854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67</a:t>
            </a:fld>
            <a:endParaRPr lang="fr-FR"/>
          </a:p>
        </p:txBody>
      </p:sp>
    </p:spTree>
    <p:extLst>
      <p:ext uri="{BB962C8B-B14F-4D97-AF65-F5344CB8AC3E}">
        <p14:creationId xmlns:p14="http://schemas.microsoft.com/office/powerpoint/2010/main" val="18746558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TODO</a:t>
            </a:r>
            <a:r>
              <a:rPr lang="fr-FR" baseline="0" dirty="0" smtClean="0"/>
              <a:t> : FAUX POUR LA DIFFERENCE DE </a:t>
            </a:r>
            <a:r>
              <a:rPr lang="fr-FR" baseline="0" dirty="0" err="1" smtClean="0"/>
              <a:t>COORDONNée</a:t>
            </a:r>
            <a:r>
              <a:rPr lang="fr-FR" baseline="0" dirty="0" smtClean="0"/>
              <a:t> C’est pas bon (faut prendre en compte y) </a:t>
            </a:r>
            <a:r>
              <a:rPr lang="fr-FR" baseline="0" dirty="0" smtClean="0">
                <a:sym typeface="Wingdings" panose="05000000000000000000" pitchFamily="2" charset="2"/>
              </a:rPr>
              <a:t> c’pour ça que l’angle </a:t>
            </a:r>
            <a:r>
              <a:rPr lang="fr-FR" baseline="0" smtClean="0">
                <a:sym typeface="Wingdings" panose="05000000000000000000" pitchFamily="2" charset="2"/>
              </a:rPr>
              <a:t>c’est cool</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68</a:t>
            </a:fld>
            <a:endParaRPr lang="fr-FR"/>
          </a:p>
        </p:txBody>
      </p:sp>
    </p:spTree>
    <p:extLst>
      <p:ext uri="{BB962C8B-B14F-4D97-AF65-F5344CB8AC3E}">
        <p14:creationId xmlns:p14="http://schemas.microsoft.com/office/powerpoint/2010/main" val="2425228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TODO</a:t>
            </a:r>
            <a:r>
              <a:rPr lang="fr-FR" baseline="0" dirty="0" smtClean="0"/>
              <a:t> : FAUX POUR LA DIFFERENCE DE </a:t>
            </a:r>
            <a:r>
              <a:rPr lang="fr-FR" baseline="0" dirty="0" err="1" smtClean="0"/>
              <a:t>COORDONNée</a:t>
            </a:r>
            <a:r>
              <a:rPr lang="fr-FR" baseline="0" dirty="0" smtClean="0"/>
              <a:t> C’est pas bon (faut prendre en compte y) </a:t>
            </a:r>
            <a:r>
              <a:rPr lang="fr-FR" baseline="0" dirty="0" smtClean="0">
                <a:sym typeface="Wingdings" panose="05000000000000000000" pitchFamily="2" charset="2"/>
              </a:rPr>
              <a:t> c’pour ça que l’angle </a:t>
            </a:r>
            <a:r>
              <a:rPr lang="fr-FR" baseline="0" smtClean="0">
                <a:sym typeface="Wingdings" panose="05000000000000000000" pitchFamily="2" charset="2"/>
              </a:rPr>
              <a:t>c’est cool</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69</a:t>
            </a:fld>
            <a:endParaRPr lang="fr-FR"/>
          </a:p>
        </p:txBody>
      </p:sp>
    </p:spTree>
    <p:extLst>
      <p:ext uri="{BB962C8B-B14F-4D97-AF65-F5344CB8AC3E}">
        <p14:creationId xmlns:p14="http://schemas.microsoft.com/office/powerpoint/2010/main" val="8504758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TODO</a:t>
            </a:r>
            <a:r>
              <a:rPr lang="fr-FR" baseline="0" dirty="0" smtClean="0"/>
              <a:t> : FAUX POUR LA DIFFERENCE DE </a:t>
            </a:r>
            <a:r>
              <a:rPr lang="fr-FR" baseline="0" dirty="0" err="1" smtClean="0"/>
              <a:t>COORDONNée</a:t>
            </a:r>
            <a:r>
              <a:rPr lang="fr-FR" baseline="0" dirty="0" smtClean="0"/>
              <a:t> C’est pas bon (faut prendre en compte y) </a:t>
            </a:r>
            <a:r>
              <a:rPr lang="fr-FR" baseline="0" dirty="0" smtClean="0">
                <a:sym typeface="Wingdings" panose="05000000000000000000" pitchFamily="2" charset="2"/>
              </a:rPr>
              <a:t> c’pour ça que l’angle </a:t>
            </a:r>
            <a:r>
              <a:rPr lang="fr-FR" baseline="0" smtClean="0">
                <a:sym typeface="Wingdings" panose="05000000000000000000" pitchFamily="2" charset="2"/>
              </a:rPr>
              <a:t>c’est cool</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70</a:t>
            </a:fld>
            <a:endParaRPr lang="fr-FR"/>
          </a:p>
        </p:txBody>
      </p:sp>
    </p:spTree>
    <p:extLst>
      <p:ext uri="{BB962C8B-B14F-4D97-AF65-F5344CB8AC3E}">
        <p14:creationId xmlns:p14="http://schemas.microsoft.com/office/powerpoint/2010/main" val="24562237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organes et les os ont peut connaître leur position, et donc construire l’ontologie en dur</a:t>
            </a:r>
            <a:r>
              <a:rPr lang="fr-FR" baseline="0" dirty="0" smtClean="0"/>
              <a:t>, mais ce n’est pas le cas pour la tumeur.</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71</a:t>
            </a:fld>
            <a:endParaRPr lang="fr-FR"/>
          </a:p>
        </p:txBody>
      </p:sp>
    </p:spTree>
    <p:extLst>
      <p:ext uri="{BB962C8B-B14F-4D97-AF65-F5344CB8AC3E}">
        <p14:creationId xmlns:p14="http://schemas.microsoft.com/office/powerpoint/2010/main" val="24641473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72</a:t>
            </a:fld>
            <a:endParaRPr lang="fr-FR"/>
          </a:p>
        </p:txBody>
      </p:sp>
    </p:spTree>
    <p:extLst>
      <p:ext uri="{BB962C8B-B14F-4D97-AF65-F5344CB8AC3E}">
        <p14:creationId xmlns:p14="http://schemas.microsoft.com/office/powerpoint/2010/main" val="26094894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73</a:t>
            </a:fld>
            <a:endParaRPr lang="fr-FR"/>
          </a:p>
        </p:txBody>
      </p:sp>
    </p:spTree>
    <p:extLst>
      <p:ext uri="{BB962C8B-B14F-4D97-AF65-F5344CB8AC3E}">
        <p14:creationId xmlns:p14="http://schemas.microsoft.com/office/powerpoint/2010/main" val="11137457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74</a:t>
            </a:fld>
            <a:endParaRPr lang="fr-FR"/>
          </a:p>
        </p:txBody>
      </p:sp>
    </p:spTree>
    <p:extLst>
      <p:ext uri="{BB962C8B-B14F-4D97-AF65-F5344CB8AC3E}">
        <p14:creationId xmlns:p14="http://schemas.microsoft.com/office/powerpoint/2010/main" val="40381557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75</a:t>
            </a:fld>
            <a:endParaRPr lang="fr-FR"/>
          </a:p>
        </p:txBody>
      </p:sp>
    </p:spTree>
    <p:extLst>
      <p:ext uri="{BB962C8B-B14F-4D97-AF65-F5344CB8AC3E}">
        <p14:creationId xmlns:p14="http://schemas.microsoft.com/office/powerpoint/2010/main" val="1193797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Dans l’article sur le </a:t>
            </a:r>
            <a:r>
              <a:rPr lang="fr-FR" dirty="0" err="1" smtClean="0"/>
              <a:t>watershed</a:t>
            </a:r>
            <a:r>
              <a:rPr lang="fr-FR" dirty="0" smtClean="0"/>
              <a:t> les résultats</a:t>
            </a:r>
            <a:r>
              <a:rPr lang="fr-FR" baseline="0" dirty="0" smtClean="0"/>
              <a:t> sont moins bons en utilisant les Moments</a:t>
            </a:r>
          </a:p>
          <a:p>
            <a:endParaRPr lang="fr-FR" baseline="0" dirty="0" smtClean="0"/>
          </a:p>
          <a:p>
            <a:r>
              <a:rPr lang="fr-FR" baseline="0" dirty="0" smtClean="0"/>
              <a:t>F(</a:t>
            </a:r>
            <a:r>
              <a:rPr lang="fr-FR" baseline="0" dirty="0" err="1" smtClean="0"/>
              <a:t>x,y</a:t>
            </a:r>
            <a:r>
              <a:rPr lang="fr-FR" baseline="0" dirty="0" smtClean="0"/>
              <a:t>) peut aussi être la fonction de valeur de nuances de gris du pixel (</a:t>
            </a:r>
            <a:r>
              <a:rPr lang="fr-FR" baseline="0" dirty="0" err="1" smtClean="0"/>
              <a:t>x,y</a:t>
            </a:r>
            <a:r>
              <a:rPr lang="fr-FR" baseline="0" dirty="0" smtClean="0"/>
              <a:t>).</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11</a:t>
            </a:fld>
            <a:endParaRPr lang="fr-FR"/>
          </a:p>
        </p:txBody>
      </p:sp>
    </p:spTree>
    <p:extLst>
      <p:ext uri="{BB962C8B-B14F-4D97-AF65-F5344CB8AC3E}">
        <p14:creationId xmlns:p14="http://schemas.microsoft.com/office/powerpoint/2010/main" val="39444189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 réaliser la fusion : t-norme </a:t>
            </a:r>
            <a:r>
              <a:rPr lang="fr-FR" dirty="0" smtClean="0">
                <a:sym typeface="Wingdings" panose="05000000000000000000" pitchFamily="2" charset="2"/>
              </a:rPr>
              <a:t> min des deux</a:t>
            </a:r>
          </a:p>
          <a:p>
            <a:r>
              <a:rPr lang="fr-FR" dirty="0" smtClean="0">
                <a:sym typeface="Wingdings" panose="05000000000000000000" pitchFamily="2" charset="2"/>
              </a:rPr>
              <a:t>	</a:t>
            </a:r>
            <a:r>
              <a:rPr lang="fr-FR" baseline="0" dirty="0" smtClean="0">
                <a:sym typeface="Wingdings" panose="05000000000000000000" pitchFamily="2" charset="2"/>
              </a:rPr>
              <a:t>              t-</a:t>
            </a:r>
            <a:r>
              <a:rPr lang="fr-FR" baseline="0" dirty="0" err="1" smtClean="0">
                <a:sym typeface="Wingdings" panose="05000000000000000000" pitchFamily="2" charset="2"/>
              </a:rPr>
              <a:t>conorme</a:t>
            </a:r>
            <a:r>
              <a:rPr lang="fr-FR" baseline="0" dirty="0" smtClean="0">
                <a:sym typeface="Wingdings" panose="05000000000000000000" pitchFamily="2" charset="2"/>
              </a:rPr>
              <a:t>  max des deux</a:t>
            </a:r>
          </a:p>
          <a:p>
            <a:r>
              <a:rPr lang="fr-FR" baseline="0" dirty="0" smtClean="0">
                <a:sym typeface="Wingdings" panose="05000000000000000000" pitchFamily="2" charset="2"/>
              </a:rPr>
              <a:t>                                      multiplication</a:t>
            </a:r>
          </a:p>
          <a:p>
            <a:r>
              <a:rPr lang="fr-FR" baseline="0" dirty="0" smtClean="0">
                <a:sym typeface="Wingdings" panose="05000000000000000000" pitchFamily="2" charset="2"/>
              </a:rPr>
              <a:t>	              etc.</a:t>
            </a:r>
          </a:p>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76</a:t>
            </a:fld>
            <a:endParaRPr lang="fr-FR"/>
          </a:p>
        </p:txBody>
      </p:sp>
    </p:spTree>
    <p:extLst>
      <p:ext uri="{BB962C8B-B14F-4D97-AF65-F5344CB8AC3E}">
        <p14:creationId xmlns:p14="http://schemas.microsoft.com/office/powerpoint/2010/main" val="22818053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 réaliser la fusion : t-norme </a:t>
            </a:r>
            <a:r>
              <a:rPr lang="fr-FR" dirty="0" smtClean="0">
                <a:sym typeface="Wingdings" panose="05000000000000000000" pitchFamily="2" charset="2"/>
              </a:rPr>
              <a:t> min des deux</a:t>
            </a:r>
          </a:p>
          <a:p>
            <a:r>
              <a:rPr lang="fr-FR" dirty="0" smtClean="0">
                <a:sym typeface="Wingdings" panose="05000000000000000000" pitchFamily="2" charset="2"/>
              </a:rPr>
              <a:t>	</a:t>
            </a:r>
            <a:r>
              <a:rPr lang="fr-FR" baseline="0" dirty="0" smtClean="0">
                <a:sym typeface="Wingdings" panose="05000000000000000000" pitchFamily="2" charset="2"/>
              </a:rPr>
              <a:t>              t-</a:t>
            </a:r>
            <a:r>
              <a:rPr lang="fr-FR" baseline="0" dirty="0" err="1" smtClean="0">
                <a:sym typeface="Wingdings" panose="05000000000000000000" pitchFamily="2" charset="2"/>
              </a:rPr>
              <a:t>conorme</a:t>
            </a:r>
            <a:r>
              <a:rPr lang="fr-FR" baseline="0" dirty="0" smtClean="0">
                <a:sym typeface="Wingdings" panose="05000000000000000000" pitchFamily="2" charset="2"/>
              </a:rPr>
              <a:t>  max des deux  nul </a:t>
            </a:r>
          </a:p>
          <a:p>
            <a:r>
              <a:rPr lang="fr-FR" baseline="0" dirty="0" smtClean="0">
                <a:sym typeface="Wingdings" panose="05000000000000000000" pitchFamily="2" charset="2"/>
              </a:rPr>
              <a:t>                                      multiplication</a:t>
            </a:r>
          </a:p>
          <a:p>
            <a:r>
              <a:rPr lang="fr-FR" baseline="0" dirty="0" smtClean="0">
                <a:sym typeface="Wingdings" panose="05000000000000000000" pitchFamily="2" charset="2"/>
              </a:rPr>
              <a:t>	              etc.</a:t>
            </a:r>
          </a:p>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77</a:t>
            </a:fld>
            <a:endParaRPr lang="fr-FR"/>
          </a:p>
        </p:txBody>
      </p:sp>
    </p:spTree>
    <p:extLst>
      <p:ext uri="{BB962C8B-B14F-4D97-AF65-F5344CB8AC3E}">
        <p14:creationId xmlns:p14="http://schemas.microsoft.com/office/powerpoint/2010/main" val="10783174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 réaliser la fusion : t-norme </a:t>
            </a:r>
            <a:r>
              <a:rPr lang="fr-FR" dirty="0" smtClean="0">
                <a:sym typeface="Wingdings" panose="05000000000000000000" pitchFamily="2" charset="2"/>
              </a:rPr>
              <a:t> min des deux</a:t>
            </a:r>
          </a:p>
          <a:p>
            <a:r>
              <a:rPr lang="fr-FR" dirty="0" smtClean="0">
                <a:sym typeface="Wingdings" panose="05000000000000000000" pitchFamily="2" charset="2"/>
              </a:rPr>
              <a:t>	</a:t>
            </a:r>
            <a:r>
              <a:rPr lang="fr-FR" baseline="0" dirty="0" smtClean="0">
                <a:sym typeface="Wingdings" panose="05000000000000000000" pitchFamily="2" charset="2"/>
              </a:rPr>
              <a:t>              t-</a:t>
            </a:r>
            <a:r>
              <a:rPr lang="fr-FR" baseline="0" dirty="0" err="1" smtClean="0">
                <a:sym typeface="Wingdings" panose="05000000000000000000" pitchFamily="2" charset="2"/>
              </a:rPr>
              <a:t>conorme</a:t>
            </a:r>
            <a:r>
              <a:rPr lang="fr-FR" baseline="0" dirty="0" smtClean="0">
                <a:sym typeface="Wingdings" panose="05000000000000000000" pitchFamily="2" charset="2"/>
              </a:rPr>
              <a:t>  max des deux  nul </a:t>
            </a:r>
          </a:p>
          <a:p>
            <a:r>
              <a:rPr lang="fr-FR" baseline="0" dirty="0" smtClean="0">
                <a:sym typeface="Wingdings" panose="05000000000000000000" pitchFamily="2" charset="2"/>
              </a:rPr>
              <a:t>                                      multiplication</a:t>
            </a:r>
          </a:p>
          <a:p>
            <a:r>
              <a:rPr lang="fr-FR" baseline="0" dirty="0" smtClean="0">
                <a:sym typeface="Wingdings" panose="05000000000000000000" pitchFamily="2" charset="2"/>
              </a:rPr>
              <a:t>	              etc.</a:t>
            </a:r>
          </a:p>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78</a:t>
            </a:fld>
            <a:endParaRPr lang="fr-FR"/>
          </a:p>
        </p:txBody>
      </p:sp>
    </p:spTree>
    <p:extLst>
      <p:ext uri="{BB962C8B-B14F-4D97-AF65-F5344CB8AC3E}">
        <p14:creationId xmlns:p14="http://schemas.microsoft.com/office/powerpoint/2010/main" val="25497468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Contour actif</a:t>
            </a:r>
          </a:p>
          <a:p>
            <a:r>
              <a:rPr lang="fr-FR" dirty="0" smtClean="0"/>
              <a:t>Forces</a:t>
            </a:r>
          </a:p>
          <a:p>
            <a:r>
              <a:rPr lang="fr-FR" dirty="0" smtClean="0"/>
              <a:t>Etc.</a:t>
            </a:r>
          </a:p>
          <a:p>
            <a:r>
              <a:rPr lang="fr-FR" dirty="0" smtClean="0"/>
              <a:t>Comment appliquer à notre</a:t>
            </a:r>
            <a:r>
              <a:rPr lang="fr-FR" baseline="0" dirty="0" smtClean="0"/>
              <a:t> problème ? (croissance régions)</a:t>
            </a:r>
            <a:r>
              <a:rPr lang="fr-FR" baseline="0" dirty="0" smtClean="0">
                <a:sym typeface="Wingdings" panose="05000000000000000000" pitchFamily="2" charset="2"/>
              </a:rPr>
              <a:t> limites par exemple</a:t>
            </a:r>
          </a:p>
          <a:p>
            <a:r>
              <a:rPr lang="fr-FR" baseline="0" dirty="0" smtClean="0">
                <a:sym typeface="Wingdings" panose="05000000000000000000" pitchFamily="2" charset="2"/>
              </a:rPr>
              <a:t>PROBLEME = eux plus ils sont loin plus la force est forte, et devient nulle quand ils sont dans la forme. Mais nous ? À quoi peut bien servir la logique floue (carte de distance ) ?</a:t>
            </a:r>
          </a:p>
          <a:p>
            <a:endParaRPr lang="fr-FR" baseline="0" dirty="0" smtClean="0">
              <a:sym typeface="Wingdings" panose="05000000000000000000" pitchFamily="2" charset="2"/>
            </a:endParaRPr>
          </a:p>
          <a:p>
            <a:r>
              <a:rPr lang="fr-FR" baseline="0" dirty="0" smtClean="0">
                <a:sym typeface="Wingdings" panose="05000000000000000000" pitchFamily="2" charset="2"/>
              </a:rPr>
              <a:t>Si j’ai une fonction floue f(x), et que je veux calculer la force, la logique floue est utile car je peux faire le calcul Force = delta*f(x)</a:t>
            </a:r>
          </a:p>
          <a:p>
            <a:r>
              <a:rPr lang="fr-FR" baseline="0" dirty="0" smtClean="0">
                <a:sym typeface="Wingdings" panose="05000000000000000000" pitchFamily="2" charset="2"/>
              </a:rPr>
              <a:t>Le problème avec le croissance régions c’est que c’est binaire, soit on ajoute soit on ajoute pas, je ne vois donc pas comment ajouter la degré d’appartenance à l’ensemble.</a:t>
            </a:r>
          </a:p>
          <a:p>
            <a:endParaRPr lang="fr-FR" baseline="0" dirty="0" smtClean="0">
              <a:sym typeface="Wingdings" panose="05000000000000000000" pitchFamily="2" charset="2"/>
            </a:endParaRPr>
          </a:p>
          <a:p>
            <a:r>
              <a:rPr lang="fr-FR" baseline="0" dirty="0" smtClean="0">
                <a:sym typeface="Wingdings" panose="05000000000000000000" pitchFamily="2" charset="2"/>
              </a:rPr>
              <a:t>Placer un germe de manière floue ne veut rien dire car la position initiale a peu d’importance tant qu’on est bien dans la tumeur. Ce qui peut être flou c’est donc la boite englobante de la tumeur, mais alors la je ne vois pas du tout ce que cela peut donner.</a:t>
            </a:r>
          </a:p>
          <a:p>
            <a:endParaRPr lang="fr-FR" baseline="0" dirty="0" smtClean="0">
              <a:sym typeface="Wingdings" panose="05000000000000000000" pitchFamily="2" charset="2"/>
            </a:endParaRPr>
          </a:p>
          <a:p>
            <a:r>
              <a:rPr lang="fr-FR" baseline="0" dirty="0" smtClean="0">
                <a:sym typeface="Wingdings" panose="05000000000000000000" pitchFamily="2" charset="2"/>
              </a:rPr>
              <a:t>Piste : on a d’après la solution du cas remémoré une position de germe, et grâce à la position floue du problème on adapte la position du germe ? USELESS A MON AVIS.</a:t>
            </a:r>
          </a:p>
          <a:p>
            <a:endParaRPr lang="fr-FR" baseline="0" dirty="0" smtClean="0">
              <a:sym typeface="Wingdings" panose="05000000000000000000" pitchFamily="2" charset="2"/>
            </a:endParaRPr>
          </a:p>
          <a:p>
            <a:endParaRPr lang="fr-FR" baseline="0" dirty="0" smtClean="0">
              <a:sym typeface="Wingdings" panose="05000000000000000000" pitchFamily="2" charset="2"/>
            </a:endParaRPr>
          </a:p>
          <a:p>
            <a:r>
              <a:rPr lang="fr-FR" baseline="0" dirty="0" smtClean="0">
                <a:sym typeface="Wingdings" panose="05000000000000000000" pitchFamily="2" charset="2"/>
              </a:rPr>
              <a:t>Le </a:t>
            </a:r>
            <a:r>
              <a:rPr lang="fr-FR" baseline="0" dirty="0" err="1" smtClean="0">
                <a:sym typeface="Wingdings" panose="05000000000000000000" pitchFamily="2" charset="2"/>
              </a:rPr>
              <a:t>RaPC</a:t>
            </a:r>
            <a:r>
              <a:rPr lang="fr-FR" baseline="0" dirty="0" smtClean="0">
                <a:sym typeface="Wingdings" panose="05000000000000000000" pitchFamily="2" charset="2"/>
              </a:rPr>
              <a:t> ne serait pas plutôt la uniquement pour placer les germes ?????????????</a:t>
            </a:r>
          </a:p>
          <a:p>
            <a:endParaRPr lang="fr-FR" baseline="0"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79</a:t>
            </a:fld>
            <a:endParaRPr lang="fr-FR"/>
          </a:p>
        </p:txBody>
      </p:sp>
    </p:spTree>
    <p:extLst>
      <p:ext uri="{BB962C8B-B14F-4D97-AF65-F5344CB8AC3E}">
        <p14:creationId xmlns:p14="http://schemas.microsoft.com/office/powerpoint/2010/main" val="6193119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80</a:t>
            </a:fld>
            <a:endParaRPr lang="fr-FR"/>
          </a:p>
        </p:txBody>
      </p:sp>
    </p:spTree>
    <p:extLst>
      <p:ext uri="{BB962C8B-B14F-4D97-AF65-F5344CB8AC3E}">
        <p14:creationId xmlns:p14="http://schemas.microsoft.com/office/powerpoint/2010/main" val="19189018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81</a:t>
            </a:fld>
            <a:endParaRPr lang="fr-FR"/>
          </a:p>
        </p:txBody>
      </p:sp>
    </p:spTree>
    <p:extLst>
      <p:ext uri="{BB962C8B-B14F-4D97-AF65-F5344CB8AC3E}">
        <p14:creationId xmlns:p14="http://schemas.microsoft.com/office/powerpoint/2010/main" val="2695963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82</a:t>
            </a:fld>
            <a:endParaRPr lang="fr-FR"/>
          </a:p>
        </p:txBody>
      </p:sp>
    </p:spTree>
    <p:extLst>
      <p:ext uri="{BB962C8B-B14F-4D97-AF65-F5344CB8AC3E}">
        <p14:creationId xmlns:p14="http://schemas.microsoft.com/office/powerpoint/2010/main" val="29245793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83</a:t>
            </a:fld>
            <a:endParaRPr lang="fr-FR"/>
          </a:p>
        </p:txBody>
      </p:sp>
    </p:spTree>
    <p:extLst>
      <p:ext uri="{BB962C8B-B14F-4D97-AF65-F5344CB8AC3E}">
        <p14:creationId xmlns:p14="http://schemas.microsoft.com/office/powerpoint/2010/main" val="22193152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Si les données sont normalisées</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84</a:t>
            </a:fld>
            <a:endParaRPr lang="fr-FR"/>
          </a:p>
        </p:txBody>
      </p:sp>
    </p:spTree>
    <p:extLst>
      <p:ext uri="{BB962C8B-B14F-4D97-AF65-F5344CB8AC3E}">
        <p14:creationId xmlns:p14="http://schemas.microsoft.com/office/powerpoint/2010/main" val="18149058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85</a:t>
            </a:fld>
            <a:endParaRPr lang="fr-FR"/>
          </a:p>
        </p:txBody>
      </p:sp>
    </p:spTree>
    <p:extLst>
      <p:ext uri="{BB962C8B-B14F-4D97-AF65-F5344CB8AC3E}">
        <p14:creationId xmlns:p14="http://schemas.microsoft.com/office/powerpoint/2010/main" val="2610511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On pourrait rajouter</a:t>
            </a:r>
            <a:r>
              <a:rPr lang="fr-FR" baseline="0" dirty="0" smtClean="0"/>
              <a:t> la taille, le poids, etc.</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12</a:t>
            </a:fld>
            <a:endParaRPr lang="fr-FR"/>
          </a:p>
        </p:txBody>
      </p:sp>
    </p:spTree>
    <p:extLst>
      <p:ext uri="{BB962C8B-B14F-4D97-AF65-F5344CB8AC3E}">
        <p14:creationId xmlns:p14="http://schemas.microsoft.com/office/powerpoint/2010/main" val="19661379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86</a:t>
            </a:fld>
            <a:endParaRPr lang="fr-FR"/>
          </a:p>
        </p:txBody>
      </p:sp>
    </p:spTree>
    <p:extLst>
      <p:ext uri="{BB962C8B-B14F-4D97-AF65-F5344CB8AC3E}">
        <p14:creationId xmlns:p14="http://schemas.microsoft.com/office/powerpoint/2010/main" val="10659346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87</a:t>
            </a:fld>
            <a:endParaRPr lang="fr-FR"/>
          </a:p>
        </p:txBody>
      </p:sp>
    </p:spTree>
    <p:extLst>
      <p:ext uri="{BB962C8B-B14F-4D97-AF65-F5344CB8AC3E}">
        <p14:creationId xmlns:p14="http://schemas.microsoft.com/office/powerpoint/2010/main" val="155837389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88</a:t>
            </a:fld>
            <a:endParaRPr lang="fr-FR"/>
          </a:p>
        </p:txBody>
      </p:sp>
    </p:spTree>
    <p:extLst>
      <p:ext uri="{BB962C8B-B14F-4D97-AF65-F5344CB8AC3E}">
        <p14:creationId xmlns:p14="http://schemas.microsoft.com/office/powerpoint/2010/main" val="13545532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On peut changer le ½ qui est aussi un poids</a:t>
            </a:r>
          </a:p>
          <a:p>
            <a:r>
              <a:rPr lang="fr-FR" baseline="0" dirty="0" smtClean="0">
                <a:sym typeface="Wingdings" panose="05000000000000000000" pitchFamily="2" charset="2"/>
              </a:rPr>
              <a:t>	On peut aussi ajouter un poids devant SN et SI</a:t>
            </a:r>
          </a:p>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89</a:t>
            </a:fld>
            <a:endParaRPr lang="fr-FR"/>
          </a:p>
        </p:txBody>
      </p:sp>
    </p:spTree>
    <p:extLst>
      <p:ext uri="{BB962C8B-B14F-4D97-AF65-F5344CB8AC3E}">
        <p14:creationId xmlns:p14="http://schemas.microsoft.com/office/powerpoint/2010/main" val="337713716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Pour l’exemple </a:t>
            </a:r>
            <a:r>
              <a:rPr lang="fr-FR" baseline="0" dirty="0" err="1" smtClean="0">
                <a:sym typeface="Wingdings" panose="05000000000000000000" pitchFamily="2" charset="2"/>
              </a:rPr>
              <a:t>wi</a:t>
            </a:r>
            <a:r>
              <a:rPr lang="fr-FR" baseline="0" dirty="0" smtClean="0">
                <a:sym typeface="Wingdings" panose="05000000000000000000" pitchFamily="2" charset="2"/>
              </a:rPr>
              <a:t> = 1 partout</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90</a:t>
            </a:fld>
            <a:endParaRPr lang="fr-FR"/>
          </a:p>
        </p:txBody>
      </p:sp>
    </p:spTree>
    <p:extLst>
      <p:ext uri="{BB962C8B-B14F-4D97-AF65-F5344CB8AC3E}">
        <p14:creationId xmlns:p14="http://schemas.microsoft.com/office/powerpoint/2010/main" val="354260122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a:p>
            <a:r>
              <a:rPr lang="fr-FR" baseline="0" dirty="0" smtClean="0">
                <a:sym typeface="Wingdings" panose="05000000000000000000" pitchFamily="2" charset="2"/>
              </a:rPr>
              <a:t>	Pour l’exemple </a:t>
            </a:r>
            <a:r>
              <a:rPr lang="fr-FR" baseline="0" dirty="0" err="1" smtClean="0">
                <a:sym typeface="Wingdings" panose="05000000000000000000" pitchFamily="2" charset="2"/>
              </a:rPr>
              <a:t>wi</a:t>
            </a:r>
            <a:r>
              <a:rPr lang="fr-FR" baseline="0" dirty="0" smtClean="0">
                <a:sym typeface="Wingdings" panose="05000000000000000000" pitchFamily="2" charset="2"/>
              </a:rPr>
              <a:t> = 1 partout</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91</a:t>
            </a:fld>
            <a:endParaRPr lang="fr-FR"/>
          </a:p>
        </p:txBody>
      </p:sp>
    </p:spTree>
    <p:extLst>
      <p:ext uri="{BB962C8B-B14F-4D97-AF65-F5344CB8AC3E}">
        <p14:creationId xmlns:p14="http://schemas.microsoft.com/office/powerpoint/2010/main" val="4618198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Pour l’exemple </a:t>
            </a:r>
            <a:r>
              <a:rPr lang="fr-FR" baseline="0" dirty="0" err="1" smtClean="0">
                <a:sym typeface="Wingdings" panose="05000000000000000000" pitchFamily="2" charset="2"/>
              </a:rPr>
              <a:t>wi</a:t>
            </a:r>
            <a:r>
              <a:rPr lang="fr-FR" baseline="0" dirty="0" smtClean="0">
                <a:sym typeface="Wingdings" panose="05000000000000000000" pitchFamily="2" charset="2"/>
              </a:rPr>
              <a:t> = 1 partout</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92</a:t>
            </a:fld>
            <a:endParaRPr lang="fr-FR"/>
          </a:p>
        </p:txBody>
      </p:sp>
    </p:spTree>
    <p:extLst>
      <p:ext uri="{BB962C8B-B14F-4D97-AF65-F5344CB8AC3E}">
        <p14:creationId xmlns:p14="http://schemas.microsoft.com/office/powerpoint/2010/main" val="34062801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93</a:t>
            </a:fld>
            <a:endParaRPr lang="fr-FR"/>
          </a:p>
        </p:txBody>
      </p:sp>
    </p:spTree>
    <p:extLst>
      <p:ext uri="{BB962C8B-B14F-4D97-AF65-F5344CB8AC3E}">
        <p14:creationId xmlns:p14="http://schemas.microsoft.com/office/powerpoint/2010/main" val="410593691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94</a:t>
            </a:fld>
            <a:endParaRPr lang="fr-FR"/>
          </a:p>
        </p:txBody>
      </p:sp>
    </p:spTree>
    <p:extLst>
      <p:ext uri="{BB962C8B-B14F-4D97-AF65-F5344CB8AC3E}">
        <p14:creationId xmlns:p14="http://schemas.microsoft.com/office/powerpoint/2010/main" val="20546745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95</a:t>
            </a:fld>
            <a:endParaRPr lang="fr-FR"/>
          </a:p>
        </p:txBody>
      </p:sp>
    </p:spTree>
    <p:extLst>
      <p:ext uri="{BB962C8B-B14F-4D97-AF65-F5344CB8AC3E}">
        <p14:creationId xmlns:p14="http://schemas.microsoft.com/office/powerpoint/2010/main" val="148539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a:t>
            </a:r>
            <a:r>
              <a:rPr lang="fr-FR" baseline="0" dirty="0" smtClean="0"/>
              <a:t> voir les groupes il suffit de faire une coupe verticale à une distance donnée.</a:t>
            </a:r>
          </a:p>
          <a:p>
            <a:r>
              <a:rPr lang="fr-FR" baseline="0" dirty="0" smtClean="0"/>
              <a:t>Par exemple à d = 0,007 ici.</a:t>
            </a:r>
          </a:p>
          <a:p>
            <a:r>
              <a:rPr lang="fr-FR" baseline="0" dirty="0" smtClean="0"/>
              <a:t>Cette technique permet aussi de régler les poids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16</a:t>
            </a:fld>
            <a:endParaRPr lang="fr-FR"/>
          </a:p>
        </p:txBody>
      </p:sp>
    </p:spTree>
    <p:extLst>
      <p:ext uri="{BB962C8B-B14F-4D97-AF65-F5344CB8AC3E}">
        <p14:creationId xmlns:p14="http://schemas.microsoft.com/office/powerpoint/2010/main" val="37017766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96</a:t>
            </a:fld>
            <a:endParaRPr lang="fr-FR"/>
          </a:p>
        </p:txBody>
      </p:sp>
    </p:spTree>
    <p:extLst>
      <p:ext uri="{BB962C8B-B14F-4D97-AF65-F5344CB8AC3E}">
        <p14:creationId xmlns:p14="http://schemas.microsoft.com/office/powerpoint/2010/main" val="216288733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97</a:t>
            </a:fld>
            <a:endParaRPr lang="fr-FR"/>
          </a:p>
        </p:txBody>
      </p:sp>
    </p:spTree>
    <p:extLst>
      <p:ext uri="{BB962C8B-B14F-4D97-AF65-F5344CB8AC3E}">
        <p14:creationId xmlns:p14="http://schemas.microsoft.com/office/powerpoint/2010/main" val="178542396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98</a:t>
            </a:fld>
            <a:endParaRPr lang="fr-FR"/>
          </a:p>
        </p:txBody>
      </p:sp>
    </p:spTree>
    <p:extLst>
      <p:ext uri="{BB962C8B-B14F-4D97-AF65-F5344CB8AC3E}">
        <p14:creationId xmlns:p14="http://schemas.microsoft.com/office/powerpoint/2010/main" val="3206878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Poids pour donner + ou – d’importance</a:t>
            </a:r>
            <a:r>
              <a:rPr lang="fr-FR" baseline="0" dirty="0" smtClean="0"/>
              <a:t> aux caractéristiques</a:t>
            </a:r>
          </a:p>
          <a:p>
            <a:r>
              <a:rPr lang="fr-FR" baseline="0" dirty="0" smtClean="0"/>
              <a:t>Normalisation pour « niveler » les caractéristiques (ex: avec la taille)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18</a:t>
            </a:fld>
            <a:endParaRPr lang="fr-FR"/>
          </a:p>
        </p:txBody>
      </p:sp>
    </p:spTree>
    <p:extLst>
      <p:ext uri="{BB962C8B-B14F-4D97-AF65-F5344CB8AC3E}">
        <p14:creationId xmlns:p14="http://schemas.microsoft.com/office/powerpoint/2010/main" val="2233730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fr-FR" smtClean="0"/>
              <a:t>Modifiez le style du titre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en-US" dirty="0"/>
          </a:p>
        </p:txBody>
      </p:sp>
      <p:sp>
        <p:nvSpPr>
          <p:cNvPr id="4" name="Date Placeholder 3"/>
          <p:cNvSpPr>
            <a:spLocks noGrp="1"/>
          </p:cNvSpPr>
          <p:nvPr>
            <p:ph type="dt" sz="half" idx="10"/>
          </p:nvPr>
        </p:nvSpPr>
        <p:spPr/>
        <p:txBody>
          <a:bodyPr/>
          <a:lstStyle/>
          <a:p>
            <a:fld id="{B13A3E0C-43BD-4BD3-9D98-E47133C0F16B}" type="datetime1">
              <a:rPr lang="en-US" smtClean="0"/>
              <a:t>6/7/2017</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DEAE60AC-6FB4-4151-AF18-32B957CEA5B2}" type="datetime1">
              <a:rPr lang="en-US" smtClean="0"/>
              <a:t>6/7/2017</a:t>
            </a:fld>
            <a:endParaRPr lang="en-US" dirty="0"/>
          </a:p>
        </p:txBody>
      </p:sp>
      <p:sp>
        <p:nvSpPr>
          <p:cNvPr id="6" name="Footer Placeholder 5"/>
          <p:cNvSpPr>
            <a:spLocks noGrp="1"/>
          </p:cNvSpPr>
          <p:nvPr>
            <p:ph type="ftr" sz="quarter" idx="11"/>
          </p:nvPr>
        </p:nvSpPr>
        <p:spPr/>
        <p:txBody>
          <a:bodyPr/>
          <a:lstStyle/>
          <a:p>
            <a:r>
              <a:rPr lang="fr-FR" smtClean="0"/>
              <a:t>Utilisation du RàPC pour la segmentation d'images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fr-FR" smtClean="0"/>
              <a:t>Modifiez le style du titre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49AF46AD-D75C-4BBC-B0EE-EB1C4A750FFF}" type="datetime1">
              <a:rPr lang="en-US" smtClean="0"/>
              <a:t>6/7/2017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fr-FR" smtClean="0"/>
              <a:t>Modifiez le style du titre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Modifiez les styles du texte du masque</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B3EBDC74-5C10-4051-A6E3-AA9EF5D2777A}" type="datetime1">
              <a:rPr lang="en-US" smtClean="0"/>
              <a:t>6/7/2017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fr-FR" smtClean="0"/>
              <a:t>Modifiez le style du titre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A45DC689-383C-4C65-9A99-BE249E8E6DA6}" type="datetime1">
              <a:rPr lang="en-US" smtClean="0"/>
              <a:t>6/7/2017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fr-FR" smtClean="0"/>
              <a:t>Modifiez le style du titre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fr-FR" smtClean="0"/>
              <a:t>Modifiez les styles du texte du masque</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CD908F51-167A-4815-AAA7-25CFFE4B423B}" type="datetime1">
              <a:rPr lang="en-US" smtClean="0"/>
              <a:t>6/7/2017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fr-FR" smtClean="0"/>
              <a:t>Modifiez le style du titre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fr-FR" smtClean="0"/>
              <a:t>Modifiez les styles du texte du masque</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575B863B-5F62-4D1B-A811-2497203129B2}" type="datetime1">
              <a:rPr lang="en-US" smtClean="0"/>
              <a:t>6/7/2017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2C9DBC4B-3B74-49C1-839E-BABE36E5940B}" type="datetime1">
              <a:rPr lang="en-US" smtClean="0"/>
              <a:t>6/7/2017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fr-FR" smtClean="0"/>
              <a:t>Modifiez le style du titre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F235FBA5-93E2-443B-A8CE-27C1480288D2}" type="datetime1">
              <a:rPr lang="en-US" smtClean="0"/>
              <a:t>6/7/2017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idx="1"/>
          </p:nvPr>
        </p:nvSpPr>
        <p:spPr/>
        <p:txBody>
          <a:bodyPr anchor="ct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41689828-3518-4A8E-AE0E-F7C6B57D9567}" type="datetime1">
              <a:rPr lang="en-US" smtClean="0"/>
              <a:t>6/7/2017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fr-FR" smtClean="0"/>
              <a:t>Modifiez le style du titre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8049D5B7-E950-4F1F-896A-2428B09F2CC0}" type="datetime1">
              <a:rPr lang="en-US" smtClean="0"/>
              <a:t>6/7/2017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fr-FR" smtClean="0"/>
              <a:t>Modifiez le style du titre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933C9C39-ED98-4B12-9750-FA3EA5E008D8}" type="datetime1">
              <a:rPr lang="en-US" smtClean="0"/>
              <a:t>6/7/2017</a:t>
            </a:fld>
            <a:endParaRPr lang="en-US" dirty="0"/>
          </a:p>
        </p:txBody>
      </p:sp>
      <p:sp>
        <p:nvSpPr>
          <p:cNvPr id="6" name="Footer Placeholder 5"/>
          <p:cNvSpPr>
            <a:spLocks noGrp="1"/>
          </p:cNvSpPr>
          <p:nvPr>
            <p:ph type="ftr" sz="quarter" idx="11"/>
          </p:nvPr>
        </p:nvSpPr>
        <p:spPr/>
        <p:txBody>
          <a:bodyPr/>
          <a:lstStyle/>
          <a:p>
            <a:r>
              <a:rPr lang="fr-FR" smtClean="0"/>
              <a:t>Utilisation du RàPC pour la segmentation d'images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smtClean="0"/>
              <a:t>Modifiez le style du titre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E9232F9C-7B0D-40AC-879E-D399781AA9DD}" type="datetime1">
              <a:rPr lang="en-US" smtClean="0"/>
              <a:t>6/7/2017</a:t>
            </a:fld>
            <a:endParaRPr lang="en-US" dirty="0"/>
          </a:p>
        </p:txBody>
      </p:sp>
      <p:sp>
        <p:nvSpPr>
          <p:cNvPr id="8" name="Footer Placeholder 7"/>
          <p:cNvSpPr>
            <a:spLocks noGrp="1"/>
          </p:cNvSpPr>
          <p:nvPr>
            <p:ph type="ftr" sz="quarter" idx="11"/>
          </p:nvPr>
        </p:nvSpPr>
        <p:spPr/>
        <p:txBody>
          <a:bodyPr/>
          <a:lstStyle/>
          <a:p>
            <a:r>
              <a:rPr lang="fr-FR" smtClean="0"/>
              <a:t>Utilisation du RàPC pour la segmentation d'images</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50646EB0-DC39-4154-9CE8-BEB693E1778F}" type="datetime1">
              <a:rPr lang="en-US" smtClean="0"/>
              <a:t>6/7/2017</a:t>
            </a:fld>
            <a:endParaRPr lang="en-US" dirty="0"/>
          </a:p>
        </p:txBody>
      </p:sp>
      <p:sp>
        <p:nvSpPr>
          <p:cNvPr id="4" name="Footer Placeholder 3"/>
          <p:cNvSpPr>
            <a:spLocks noGrp="1"/>
          </p:cNvSpPr>
          <p:nvPr>
            <p:ph type="ftr" sz="quarter" idx="11"/>
          </p:nvPr>
        </p:nvSpPr>
        <p:spPr/>
        <p:txBody>
          <a:bodyPr/>
          <a:lstStyle/>
          <a:p>
            <a:r>
              <a:rPr lang="fr-FR" smtClean="0"/>
              <a:t>Utilisation du RàPC pour la segmentation d'images</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62B018-388A-4D00-857F-89E0E298EDB9}" type="datetime1">
              <a:rPr lang="en-US" smtClean="0"/>
              <a:t>6/7/2017</a:t>
            </a:fld>
            <a:endParaRPr lang="en-US" dirty="0"/>
          </a:p>
        </p:txBody>
      </p:sp>
      <p:sp>
        <p:nvSpPr>
          <p:cNvPr id="3" name="Footer Placeholder 2"/>
          <p:cNvSpPr>
            <a:spLocks noGrp="1"/>
          </p:cNvSpPr>
          <p:nvPr>
            <p:ph type="ftr" sz="quarter" idx="11"/>
          </p:nvPr>
        </p:nvSpPr>
        <p:spPr/>
        <p:txBody>
          <a:bodyPr/>
          <a:lstStyle/>
          <a:p>
            <a:r>
              <a:rPr lang="fr-FR" smtClean="0"/>
              <a:t>Utilisation du RàPC pour la segmentation d'images</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fr-FR" smtClean="0"/>
              <a:t>Modifiez le style du titre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5876601C-147A-40D7-86CA-8C540E946C34}" type="datetime1">
              <a:rPr lang="en-US" smtClean="0"/>
              <a:t>6/7/2017</a:t>
            </a:fld>
            <a:endParaRPr lang="en-US" dirty="0"/>
          </a:p>
        </p:txBody>
      </p:sp>
      <p:sp>
        <p:nvSpPr>
          <p:cNvPr id="6" name="Footer Placeholder 5"/>
          <p:cNvSpPr>
            <a:spLocks noGrp="1"/>
          </p:cNvSpPr>
          <p:nvPr>
            <p:ph type="ftr" sz="quarter" idx="11"/>
          </p:nvPr>
        </p:nvSpPr>
        <p:spPr/>
        <p:txBody>
          <a:bodyPr/>
          <a:lstStyle/>
          <a:p>
            <a:r>
              <a:rPr lang="fr-FR" smtClean="0"/>
              <a:t>Utilisation du RàPC pour la segmentation d'images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fr-FR" smtClean="0"/>
              <a:t>Modifiez le style du titre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B25ACF09-D22D-44AC-9A23-30C84696D0B5}" type="datetime1">
              <a:rPr lang="en-US" smtClean="0"/>
              <a:t>6/7/2017</a:t>
            </a:fld>
            <a:endParaRPr lang="en-US" dirty="0"/>
          </a:p>
        </p:txBody>
      </p:sp>
      <p:sp>
        <p:nvSpPr>
          <p:cNvPr id="6" name="Footer Placeholder 5"/>
          <p:cNvSpPr>
            <a:spLocks noGrp="1"/>
          </p:cNvSpPr>
          <p:nvPr>
            <p:ph type="ftr" sz="quarter" idx="11"/>
          </p:nvPr>
        </p:nvSpPr>
        <p:spPr/>
        <p:txBody>
          <a:bodyPr/>
          <a:lstStyle/>
          <a:p>
            <a:r>
              <a:rPr lang="fr-FR" smtClean="0"/>
              <a:t>Utilisation du RàPC pour la segmentation d'images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fr-FR" smtClean="0"/>
              <a:t>Modifiez le style du titre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D468347-93DD-4B15-A18F-1C554DAB4580}" type="datetime1">
              <a:rPr lang="en-US" smtClean="0"/>
              <a:t>6/7/2017</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fr-FR" smtClean="0"/>
              <a:t>Utilisation du RàPC pour la segmentation d'images</a:t>
            </a:r>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hf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2.emf"/><Relationship Id="rId4" Type="http://schemas.openxmlformats.org/officeDocument/2006/relationships/package" Target="../embeddings/Feuille_de_calcul_Microsoft_Excel1.xlsx"/></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47.emf"/><Relationship Id="rId4" Type="http://schemas.openxmlformats.org/officeDocument/2006/relationships/package" Target="../embeddings/Feuille_de_calcul_Microsoft_Excel2.xlsx"/></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7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2413246" y="311122"/>
            <a:ext cx="8574622" cy="2616199"/>
          </a:xfrm>
        </p:spPr>
        <p:txBody>
          <a:bodyPr/>
          <a:lstStyle/>
          <a:p>
            <a:pPr algn="ctr"/>
            <a:r>
              <a:rPr lang="fr-FR" dirty="0" smtClean="0"/>
              <a:t>Utilisation du RàPC pour la segmentation d’images</a:t>
            </a:r>
            <a:endParaRPr lang="fr-FR" dirty="0"/>
          </a:p>
        </p:txBody>
      </p:sp>
      <p:sp>
        <p:nvSpPr>
          <p:cNvPr id="3" name="Sous-titre 2"/>
          <p:cNvSpPr>
            <a:spLocks noGrp="1"/>
          </p:cNvSpPr>
          <p:nvPr>
            <p:ph type="subTitle" idx="1"/>
          </p:nvPr>
        </p:nvSpPr>
        <p:spPr>
          <a:xfrm>
            <a:off x="3206734" y="6163733"/>
            <a:ext cx="6987645" cy="1388534"/>
          </a:xfrm>
        </p:spPr>
        <p:txBody>
          <a:bodyPr/>
          <a:lstStyle/>
          <a:p>
            <a:r>
              <a:rPr lang="fr-FR" dirty="0" smtClean="0"/>
              <a:t>Thibault DELAVELLE | Femto-st | 2017</a:t>
            </a: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8512" y="3048000"/>
            <a:ext cx="3175000" cy="25908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307" y="5945792"/>
            <a:ext cx="1996921" cy="723522"/>
          </a:xfrm>
          <a:prstGeom prst="rect">
            <a:avLst/>
          </a:prstGeom>
        </p:spPr>
      </p:pic>
    </p:spTree>
    <p:extLst>
      <p:ext uri="{BB962C8B-B14F-4D97-AF65-F5344CB8AC3E}">
        <p14:creationId xmlns:p14="http://schemas.microsoft.com/office/powerpoint/2010/main" val="38994160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421600"/>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smtClean="0">
                <a:latin typeface="Arial Black" panose="020B0A04020102020204" pitchFamily="34" charset="0"/>
              </a:rPr>
              <a:t>3. </a:t>
            </a:r>
            <a:r>
              <a:rPr lang="fr-FR" dirty="0"/>
              <a:t>Transformations :</a:t>
            </a:r>
          </a:p>
          <a:p>
            <a:pPr lvl="1"/>
            <a:r>
              <a:rPr lang="fr-FR" dirty="0"/>
              <a:t>Fourrier</a:t>
            </a:r>
          </a:p>
          <a:p>
            <a:pPr lvl="1"/>
            <a:r>
              <a:rPr lang="fr-FR" dirty="0" err="1"/>
              <a:t>Wavelet</a:t>
            </a:r>
            <a:endParaRPr lang="fr-FR" dirty="0"/>
          </a:p>
          <a:p>
            <a:pPr marL="457200" lvl="1" indent="0">
              <a:buNone/>
            </a:pPr>
            <a:endParaRPr lang="fr-FR" dirty="0" smtClean="0"/>
          </a:p>
          <a:p>
            <a:pPr marL="0" indent="0">
              <a:buNone/>
            </a:pPr>
            <a:r>
              <a:rPr lang="fr-FR" dirty="0" smtClean="0"/>
              <a:t>Plus compliqué / lourd</a:t>
            </a:r>
          </a:p>
          <a:p>
            <a:pPr marL="0" indent="0">
              <a:buNone/>
            </a:pPr>
            <a:r>
              <a:rPr lang="fr-FR" dirty="0" smtClean="0"/>
              <a:t>Plutôt adapté à des contextes où les images subissent des transformations</a:t>
            </a:r>
          </a:p>
          <a:p>
            <a:pPr lvl="1"/>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1215" y="2364861"/>
            <a:ext cx="5709185" cy="20308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178474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436914"/>
            <a:ext cx="10018713" cy="4795342"/>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a:latin typeface="Arial Black" panose="020B0A04020102020204" pitchFamily="34" charset="0"/>
              </a:rPr>
              <a:t>4</a:t>
            </a:r>
            <a:r>
              <a:rPr lang="fr-FR" sz="2200" dirty="0" smtClean="0">
                <a:latin typeface="Arial Black" panose="020B0A04020102020204" pitchFamily="34" charset="0"/>
              </a:rPr>
              <a:t>. </a:t>
            </a:r>
            <a:r>
              <a:rPr lang="fr-FR" dirty="0" smtClean="0"/>
              <a:t>Moments géométriques:</a:t>
            </a:r>
          </a:p>
          <a:p>
            <a:pPr marL="457200" lvl="1" indent="0">
              <a:buNone/>
            </a:pPr>
            <a:endParaRPr lang="fr-FR" dirty="0" smtClean="0"/>
          </a:p>
          <a:p>
            <a:pPr marL="0" indent="0">
              <a:buNone/>
            </a:pPr>
            <a:r>
              <a:rPr lang="fr-FR" dirty="0" smtClean="0"/>
              <a:t>Rarement utilisé</a:t>
            </a:r>
            <a:r>
              <a:rPr lang="fr-FR" dirty="0" smtClean="0">
                <a:sym typeface="Wingdings" panose="05000000000000000000" pitchFamily="2" charset="2"/>
              </a:rPr>
              <a:t> A tester</a:t>
            </a:r>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3543" y="2379245"/>
            <a:ext cx="7068457" cy="4027182"/>
          </a:xfrm>
          <a:prstGeom prst="rect">
            <a:avLst/>
          </a:prstGeom>
        </p:spPr>
      </p:pic>
    </p:spTree>
    <p:extLst>
      <p:ext uri="{BB962C8B-B14F-4D97-AF65-F5344CB8AC3E}">
        <p14:creationId xmlns:p14="http://schemas.microsoft.com/office/powerpoint/2010/main" val="20799837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421600"/>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smtClean="0">
                <a:latin typeface="Arial Black" panose="020B0A04020102020204" pitchFamily="34" charset="0"/>
              </a:rPr>
              <a:t>5. </a:t>
            </a:r>
            <a:r>
              <a:rPr lang="fr-FR" dirty="0" smtClean="0"/>
              <a:t>Caractéristiques nonimage :</a:t>
            </a:r>
            <a:endParaRPr lang="fr-FR" dirty="0"/>
          </a:p>
          <a:p>
            <a:pPr lvl="1"/>
            <a:r>
              <a:rPr lang="fr-FR" dirty="0" smtClean="0"/>
              <a:t>Âge </a:t>
            </a:r>
          </a:p>
          <a:p>
            <a:pPr lvl="1"/>
            <a:r>
              <a:rPr lang="fr-FR" dirty="0" smtClean="0"/>
              <a:t>Sexe</a:t>
            </a:r>
          </a:p>
          <a:p>
            <a:pPr lvl="1"/>
            <a:r>
              <a:rPr lang="fr-FR" dirty="0" smtClean="0"/>
              <a:t>Nombre de coupes                                </a:t>
            </a:r>
          </a:p>
          <a:p>
            <a:pPr lvl="1"/>
            <a:r>
              <a:rPr lang="fr-FR" dirty="0" smtClean="0"/>
              <a:t>Epaisseur de la coupe                         </a:t>
            </a:r>
          </a:p>
          <a:p>
            <a:pPr marL="457200" lvl="1" indent="0">
              <a:buNone/>
            </a:pPr>
            <a:r>
              <a:rPr lang="fr-FR" dirty="0" smtClean="0"/>
              <a:t> </a:t>
            </a:r>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12</a:t>
            </a:fld>
            <a:endParaRPr lang="en-US" dirty="0"/>
          </a:p>
        </p:txBody>
      </p:sp>
      <p:sp>
        <p:nvSpPr>
          <p:cNvPr id="4" name="Accolade fermante 3"/>
          <p:cNvSpPr/>
          <p:nvPr/>
        </p:nvSpPr>
        <p:spPr>
          <a:xfrm>
            <a:off x="5370286" y="3759200"/>
            <a:ext cx="261257" cy="682171"/>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6" name="ZoneTexte 5"/>
          <p:cNvSpPr txBox="1"/>
          <p:nvPr/>
        </p:nvSpPr>
        <p:spPr>
          <a:xfrm>
            <a:off x="5900697" y="3915619"/>
            <a:ext cx="5326742" cy="369332"/>
          </a:xfrm>
          <a:prstGeom prst="rect">
            <a:avLst/>
          </a:prstGeom>
          <a:noFill/>
        </p:spPr>
        <p:txBody>
          <a:bodyPr wrap="square" rtlCol="0">
            <a:spAutoFit/>
          </a:bodyPr>
          <a:lstStyle/>
          <a:p>
            <a:r>
              <a:rPr lang="fr-FR" dirty="0" smtClean="0"/>
              <a:t>Informations dispos. dans les en-têtes des scanners</a:t>
            </a:r>
            <a:endParaRPr lang="fr-FR" dirty="0"/>
          </a:p>
        </p:txBody>
      </p:sp>
      <p:sp>
        <p:nvSpPr>
          <p:cNvPr id="7" name="Accolade fermante 6"/>
          <p:cNvSpPr/>
          <p:nvPr/>
        </p:nvSpPr>
        <p:spPr>
          <a:xfrm>
            <a:off x="5370286" y="2889462"/>
            <a:ext cx="261257" cy="682171"/>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8" name="ZoneTexte 7"/>
          <p:cNvSpPr txBox="1"/>
          <p:nvPr/>
        </p:nvSpPr>
        <p:spPr>
          <a:xfrm>
            <a:off x="5900697" y="3045881"/>
            <a:ext cx="5326742" cy="369332"/>
          </a:xfrm>
          <a:prstGeom prst="rect">
            <a:avLst/>
          </a:prstGeom>
          <a:noFill/>
        </p:spPr>
        <p:txBody>
          <a:bodyPr wrap="square" rtlCol="0">
            <a:spAutoFit/>
          </a:bodyPr>
          <a:lstStyle/>
          <a:p>
            <a:r>
              <a:rPr lang="fr-FR" dirty="0" smtClean="0"/>
              <a:t>Grosses différences anatomiques liées à ces facteurs</a:t>
            </a:r>
            <a:endParaRPr lang="fr-FR" dirty="0"/>
          </a:p>
        </p:txBody>
      </p:sp>
    </p:spTree>
    <p:extLst>
      <p:ext uri="{BB962C8B-B14F-4D97-AF65-F5344CB8AC3E}">
        <p14:creationId xmlns:p14="http://schemas.microsoft.com/office/powerpoint/2010/main" val="18587532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421600"/>
          </a:xfrm>
        </p:spPr>
        <p:txBody>
          <a:bodyPr anchor="t">
            <a:normAutofit/>
          </a:bodyPr>
          <a:lstStyle/>
          <a:p>
            <a:pPr marL="0" indent="0">
              <a:buNone/>
            </a:pPr>
            <a:r>
              <a:rPr lang="fr-FR" dirty="0" smtClean="0"/>
              <a:t>Remarque : Les images de bases sont parfois prétraitées à l’aide de filtres : </a:t>
            </a:r>
          </a:p>
          <a:p>
            <a:pPr marL="0" indent="0">
              <a:buNone/>
            </a:pPr>
            <a:r>
              <a:rPr lang="fr-FR" dirty="0" smtClean="0"/>
              <a:t>Ex: Gradient avec seuil </a:t>
            </a:r>
          </a:p>
          <a:p>
            <a:pPr marL="0" indent="0">
              <a:buNone/>
            </a:pPr>
            <a:endParaRPr lang="fr-FR" dirty="0"/>
          </a:p>
          <a:p>
            <a:pPr marL="0" indent="0">
              <a:buNone/>
            </a:pPr>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6899" y="2907567"/>
            <a:ext cx="9240540" cy="33246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538435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577061" cy="3632201"/>
          </a:xfrm>
        </p:spPr>
        <p:txBody>
          <a:bodyPr anchor="t">
            <a:normAutofit/>
          </a:bodyPr>
          <a:lstStyle/>
          <a:p>
            <a:pPr marL="0" indent="0">
              <a:buNone/>
            </a:pPr>
            <a:r>
              <a:rPr lang="fr-FR" dirty="0" smtClean="0"/>
              <a:t>Etat de l’art de la démarche suivie pour déterminer les meilleures caractéristiques: </a:t>
            </a:r>
          </a:p>
          <a:p>
            <a:r>
              <a:rPr lang="fr-FR" dirty="0" smtClean="0"/>
              <a:t>Objectif : déterminer les caractéristiques à utiliser pour un problème</a:t>
            </a:r>
          </a:p>
          <a:p>
            <a:pPr lvl="1"/>
            <a:r>
              <a:rPr lang="fr-FR" dirty="0" smtClean="0"/>
              <a:t>Processus de Clustering selon les caractéristiques</a:t>
            </a:r>
          </a:p>
          <a:p>
            <a:pPr lvl="1"/>
            <a:r>
              <a:rPr lang="fr-FR" dirty="0" smtClean="0"/>
              <a:t>Plusieurs tests successifs avec des ensembles de caractéristiques différents</a:t>
            </a:r>
          </a:p>
          <a:p>
            <a:pPr lvl="1"/>
            <a:r>
              <a:rPr lang="fr-FR" dirty="0"/>
              <a:t>Nécessite une base de cas dont on connait les solutions </a:t>
            </a:r>
            <a:r>
              <a:rPr lang="fr-FR" dirty="0" smtClean="0"/>
              <a:t>optimales</a:t>
            </a:r>
          </a:p>
          <a:p>
            <a:pPr lvl="1"/>
            <a:r>
              <a:rPr lang="fr-FR" dirty="0"/>
              <a:t>Evaluation des résultats « à la main » </a:t>
            </a:r>
            <a:endParaRPr lang="fr-FR" dirty="0" smtClean="0"/>
          </a:p>
          <a:p>
            <a:pPr lvl="1"/>
            <a:r>
              <a:rPr lang="fr-FR" dirty="0" smtClean="0"/>
              <a:t>Comparaison dans les clusters obtenus de la proximité des valeurs des solutions associées</a:t>
            </a: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16239851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577061" cy="3632201"/>
          </a:xfrm>
        </p:spPr>
        <p:txBody>
          <a:bodyPr anchor="t">
            <a:normAutofit/>
          </a:bodyPr>
          <a:lstStyle/>
          <a:p>
            <a:pPr marL="0" indent="0">
              <a:buNone/>
            </a:pPr>
            <a:r>
              <a:rPr lang="fr-FR" dirty="0" smtClean="0"/>
              <a:t>Etat de l’art de la démarche suivie pour déterminer les meilleures caractéristiques: </a:t>
            </a:r>
          </a:p>
          <a:p>
            <a:r>
              <a:rPr lang="fr-FR" dirty="0" smtClean="0"/>
              <a:t>Exemple : </a:t>
            </a:r>
          </a:p>
          <a:p>
            <a:pPr lvl="1"/>
            <a:r>
              <a:rPr lang="fr-FR" dirty="0" smtClean="0"/>
              <a:t>Caractéristiques de test : </a:t>
            </a:r>
            <a:r>
              <a:rPr lang="fr-FR" dirty="0"/>
              <a:t>Informations </a:t>
            </a:r>
            <a:r>
              <a:rPr lang="fr-FR" dirty="0" smtClean="0"/>
              <a:t>statistiques</a:t>
            </a:r>
          </a:p>
          <a:p>
            <a:pPr lvl="1"/>
            <a:r>
              <a:rPr lang="fr-FR" dirty="0" smtClean="0"/>
              <a:t>Calcul des distances entre les images de test d’après ces caractéristiques</a:t>
            </a:r>
          </a:p>
          <a:p>
            <a:pPr marL="914400" lvl="2" indent="0">
              <a:buNone/>
            </a:pPr>
            <a:r>
              <a:rPr lang="fr-FR" dirty="0" smtClean="0">
                <a:sym typeface="Wingdings" panose="05000000000000000000" pitchFamily="2" charset="2"/>
              </a:rPr>
              <a:t> plusieurs méthodes possibles</a:t>
            </a:r>
            <a:endParaRPr lang="fr-FR" dirty="0" smtClean="0"/>
          </a:p>
          <a:p>
            <a:pPr lvl="1"/>
            <a:r>
              <a:rPr lang="fr-FR" dirty="0" smtClean="0"/>
              <a:t>Construction d’un dendrogramme  </a:t>
            </a:r>
          </a:p>
          <a:p>
            <a:pPr lvl="1"/>
            <a:r>
              <a:rPr lang="fr-FR" dirty="0" smtClean="0"/>
              <a:t>Vérification des groupes générés par rapport aux solutions optimales</a:t>
            </a:r>
            <a:endParaRPr lang="en-US" dirty="0" smtClean="0"/>
          </a:p>
          <a:p>
            <a:pPr lvl="1"/>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3541918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6" name="Image 5"/>
          <p:cNvPicPr>
            <a:picLocks noChangeAspect="1"/>
          </p:cNvPicPr>
          <p:nvPr/>
        </p:nvPicPr>
        <p:blipFill>
          <a:blip r:embed="rId3"/>
          <a:stretch>
            <a:fillRect/>
          </a:stretch>
        </p:blipFill>
        <p:spPr>
          <a:xfrm>
            <a:off x="3267075" y="1526906"/>
            <a:ext cx="5962650" cy="4705350"/>
          </a:xfrm>
          <a:prstGeom prst="rect">
            <a:avLst/>
          </a:prstGeom>
          <a:ln>
            <a:noFill/>
          </a:ln>
          <a:effectLst>
            <a:outerShdw blurRad="292100" dist="139700" dir="2700000" algn="tl" rotWithShape="0">
              <a:srgbClr val="333333">
                <a:alpha val="65000"/>
              </a:srgbClr>
            </a:outerShdw>
          </a:effectLst>
        </p:spPr>
      </p:pic>
      <p:sp>
        <p:nvSpPr>
          <p:cNvPr id="3" name="ZoneTexte 2"/>
          <p:cNvSpPr txBox="1"/>
          <p:nvPr/>
        </p:nvSpPr>
        <p:spPr>
          <a:xfrm>
            <a:off x="1741715" y="1526906"/>
            <a:ext cx="1407886" cy="430887"/>
          </a:xfrm>
          <a:prstGeom prst="rect">
            <a:avLst/>
          </a:prstGeom>
          <a:noFill/>
        </p:spPr>
        <p:txBody>
          <a:bodyPr wrap="square" rtlCol="0">
            <a:spAutoFit/>
          </a:bodyPr>
          <a:lstStyle/>
          <a:p>
            <a:r>
              <a:rPr lang="fr-FR" sz="2200" dirty="0" smtClean="0"/>
              <a:t>Exemple</a:t>
            </a:r>
            <a:r>
              <a:rPr lang="fr-FR" dirty="0" smtClean="0"/>
              <a:t> :</a:t>
            </a:r>
            <a:endParaRPr lang="fr-FR" dirty="0"/>
          </a:p>
        </p:txBody>
      </p:sp>
    </p:spTree>
    <p:extLst>
      <p:ext uri="{BB962C8B-B14F-4D97-AF65-F5344CB8AC3E}">
        <p14:creationId xmlns:p14="http://schemas.microsoft.com/office/powerpoint/2010/main" val="9107360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577061" cy="3632201"/>
          </a:xfrm>
        </p:spPr>
        <p:txBody>
          <a:bodyPr anchor="t">
            <a:normAutofit/>
          </a:bodyPr>
          <a:lstStyle/>
          <a:p>
            <a:pPr marL="0" indent="0">
              <a:buNone/>
            </a:pPr>
            <a:r>
              <a:rPr lang="fr-FR" dirty="0" smtClean="0"/>
              <a:t>Etat de l’art de la démarche suivie pour déterminer les meilleures caractéristiques: </a:t>
            </a:r>
          </a:p>
          <a:p>
            <a:r>
              <a:rPr lang="fr-FR" dirty="0" smtClean="0"/>
              <a:t>Après évaluation, les caractéristiques statistiques / de textures sont les plus adaptées à notre cas d’étude</a:t>
            </a:r>
          </a:p>
          <a:p>
            <a:endParaRPr lang="fr-FR" dirty="0"/>
          </a:p>
          <a:p>
            <a:r>
              <a:rPr lang="fr-FR" dirty="0" smtClean="0"/>
              <a:t>En résumé : Utilisation des données nonimage + caractéristiques statistiques / de texture de l’image</a:t>
            </a:r>
            <a:endParaRPr lang="en-US" dirty="0" smtClean="0"/>
          </a:p>
          <a:p>
            <a:pPr lvl="1"/>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19911367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marL="0" indent="0">
              <a:buNone/>
            </a:pPr>
            <a:r>
              <a:rPr lang="fr-FR" dirty="0" smtClean="0"/>
              <a:t>Dans notre cas d’étude : </a:t>
            </a:r>
          </a:p>
          <a:p>
            <a:r>
              <a:rPr lang="fr-FR" dirty="0" smtClean="0"/>
              <a:t>Plusieurs pistes concernant la modélisation des cas:</a:t>
            </a:r>
          </a:p>
          <a:p>
            <a:pPr lvl="1"/>
            <a:r>
              <a:rPr lang="fr-FR" dirty="0" smtClean="0"/>
              <a:t>Des entiers / réels uniquement (ex: sexe = {0,1} pour {Homme, Femme})</a:t>
            </a:r>
          </a:p>
          <a:p>
            <a:pPr lvl="1"/>
            <a:r>
              <a:rPr lang="fr-FR" dirty="0" smtClean="0"/>
              <a:t>Normalisation ? </a:t>
            </a:r>
          </a:p>
          <a:p>
            <a:pPr lvl="1"/>
            <a:r>
              <a:rPr lang="fr-FR" dirty="0" smtClean="0"/>
              <a:t>Des Poids ?  </a:t>
            </a:r>
          </a:p>
          <a:p>
            <a:pPr marL="457200" lvl="1" indent="0">
              <a:buNone/>
            </a:pP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39091254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lvl="1"/>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2939" y="2588731"/>
            <a:ext cx="2781058" cy="2330305"/>
          </a:xfrm>
          <a:prstGeom prst="rect">
            <a:avLst/>
          </a:prstGeom>
          <a:ln>
            <a:noFill/>
          </a:ln>
          <a:effectLst>
            <a:outerShdw blurRad="292100" dist="139700" dir="2700000" algn="tl" rotWithShape="0">
              <a:srgbClr val="333333">
                <a:alpha val="65000"/>
              </a:srgbClr>
            </a:outerShdw>
          </a:effectLst>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2571" y="2656600"/>
            <a:ext cx="3434106" cy="1940311"/>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2122939" y="5484841"/>
            <a:ext cx="1113747" cy="369332"/>
          </a:xfrm>
          <a:prstGeom prst="rect">
            <a:avLst/>
          </a:prstGeom>
          <a:noFill/>
        </p:spPr>
        <p:txBody>
          <a:bodyPr wrap="square" rtlCol="0">
            <a:spAutoFit/>
          </a:bodyPr>
          <a:lstStyle/>
          <a:p>
            <a:r>
              <a:rPr lang="fr-FR" dirty="0" smtClean="0"/>
              <a:t>Problème</a:t>
            </a:r>
            <a:endParaRPr lang="fr-FR" dirty="0"/>
          </a:p>
        </p:txBody>
      </p:sp>
      <p:sp>
        <p:nvSpPr>
          <p:cNvPr id="8" name="ZoneTexte 7"/>
          <p:cNvSpPr txBox="1"/>
          <p:nvPr/>
        </p:nvSpPr>
        <p:spPr>
          <a:xfrm>
            <a:off x="3625167" y="5483285"/>
            <a:ext cx="1113747" cy="369332"/>
          </a:xfrm>
          <a:prstGeom prst="rect">
            <a:avLst/>
          </a:prstGeom>
          <a:noFill/>
        </p:spPr>
        <p:txBody>
          <a:bodyPr wrap="square" rtlCol="0">
            <a:spAutoFit/>
          </a:bodyPr>
          <a:lstStyle/>
          <a:p>
            <a:r>
              <a:rPr lang="fr-FR" dirty="0" smtClean="0"/>
              <a:t>Solution</a:t>
            </a:r>
            <a:endParaRPr lang="fr-FR" dirty="0"/>
          </a:p>
        </p:txBody>
      </p:sp>
      <p:cxnSp>
        <p:nvCxnSpPr>
          <p:cNvPr id="10" name="Connecteur droit avec flèche 9"/>
          <p:cNvCxnSpPr/>
          <p:nvPr/>
        </p:nvCxnSpPr>
        <p:spPr>
          <a:xfrm flipV="1">
            <a:off x="2679812" y="5109029"/>
            <a:ext cx="0" cy="3338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flipV="1">
            <a:off x="4182041" y="5109029"/>
            <a:ext cx="0" cy="3338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p:cNvSpPr txBox="1"/>
          <p:nvPr/>
        </p:nvSpPr>
        <p:spPr>
          <a:xfrm>
            <a:off x="7205877" y="5442856"/>
            <a:ext cx="1113747" cy="369332"/>
          </a:xfrm>
          <a:prstGeom prst="rect">
            <a:avLst/>
          </a:prstGeom>
          <a:noFill/>
        </p:spPr>
        <p:txBody>
          <a:bodyPr wrap="square" rtlCol="0">
            <a:spAutoFit/>
          </a:bodyPr>
          <a:lstStyle/>
          <a:p>
            <a:r>
              <a:rPr lang="fr-FR" dirty="0" smtClean="0"/>
              <a:t>Problème</a:t>
            </a:r>
            <a:endParaRPr lang="fr-FR" dirty="0"/>
          </a:p>
        </p:txBody>
      </p:sp>
      <p:sp>
        <p:nvSpPr>
          <p:cNvPr id="14" name="ZoneTexte 13"/>
          <p:cNvSpPr txBox="1"/>
          <p:nvPr/>
        </p:nvSpPr>
        <p:spPr>
          <a:xfrm>
            <a:off x="8958253" y="5442856"/>
            <a:ext cx="1113747" cy="369332"/>
          </a:xfrm>
          <a:prstGeom prst="rect">
            <a:avLst/>
          </a:prstGeom>
          <a:noFill/>
        </p:spPr>
        <p:txBody>
          <a:bodyPr wrap="square" rtlCol="0">
            <a:spAutoFit/>
          </a:bodyPr>
          <a:lstStyle/>
          <a:p>
            <a:r>
              <a:rPr lang="fr-FR" dirty="0" smtClean="0"/>
              <a:t>Solution</a:t>
            </a:r>
            <a:endParaRPr lang="fr-FR" dirty="0"/>
          </a:p>
        </p:txBody>
      </p:sp>
      <p:cxnSp>
        <p:nvCxnSpPr>
          <p:cNvPr id="15" name="Connecteur droit avec flèche 14"/>
          <p:cNvCxnSpPr/>
          <p:nvPr/>
        </p:nvCxnSpPr>
        <p:spPr>
          <a:xfrm flipV="1">
            <a:off x="9404287" y="4942116"/>
            <a:ext cx="2896" cy="4560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V="1">
            <a:off x="7780202" y="4842072"/>
            <a:ext cx="423307" cy="558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flipH="1" flipV="1">
            <a:off x="7329714" y="4865151"/>
            <a:ext cx="433036" cy="5357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4587621" y="1674029"/>
            <a:ext cx="3570514" cy="430887"/>
          </a:xfrm>
          <a:prstGeom prst="rect">
            <a:avLst/>
          </a:prstGeom>
          <a:noFill/>
        </p:spPr>
        <p:txBody>
          <a:bodyPr wrap="square" rtlCol="0">
            <a:spAutoFit/>
          </a:bodyPr>
          <a:lstStyle/>
          <a:p>
            <a:r>
              <a:rPr lang="fr-FR" sz="2200" dirty="0" smtClean="0"/>
              <a:t>Plusieurs possibilités</a:t>
            </a:r>
            <a:endParaRPr lang="fr-FR" sz="2200" dirty="0"/>
          </a:p>
        </p:txBody>
      </p:sp>
    </p:spTree>
    <p:extLst>
      <p:ext uri="{BB962C8B-B14F-4D97-AF65-F5344CB8AC3E}">
        <p14:creationId xmlns:p14="http://schemas.microsoft.com/office/powerpoint/2010/main" val="2790714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Plan</a:t>
            </a:r>
            <a:endParaRPr lang="fr-FR" dirty="0"/>
          </a:p>
        </p:txBody>
      </p:sp>
      <p:sp>
        <p:nvSpPr>
          <p:cNvPr id="3" name="Espace réservé du contenu 2"/>
          <p:cNvSpPr>
            <a:spLocks noGrp="1"/>
          </p:cNvSpPr>
          <p:nvPr>
            <p:ph idx="1"/>
          </p:nvPr>
        </p:nvSpPr>
        <p:spPr>
          <a:xfrm>
            <a:off x="1484310" y="1513490"/>
            <a:ext cx="10018713" cy="4718766"/>
          </a:xfrm>
        </p:spPr>
        <p:txBody>
          <a:bodyPr anchor="t">
            <a:normAutofit fontScale="77500" lnSpcReduction="20000"/>
          </a:bodyPr>
          <a:lstStyle/>
          <a:p>
            <a:pPr marL="514350" indent="-514350">
              <a:buSzPct val="120000"/>
              <a:buAutoNum type="romanUcPeriod"/>
            </a:pPr>
            <a:r>
              <a:rPr lang="fr-FR" dirty="0" smtClean="0"/>
              <a:t>Généralités</a:t>
            </a:r>
          </a:p>
          <a:p>
            <a:pPr marL="514350" indent="-514350">
              <a:buSzPct val="120000"/>
              <a:buAutoNum type="romanUcPeriod"/>
            </a:pPr>
            <a:r>
              <a:rPr lang="fr-FR" dirty="0" smtClean="0"/>
              <a:t>Qu’est-ce qu’un cas / une base de cas ?</a:t>
            </a:r>
          </a:p>
          <a:p>
            <a:pPr lvl="1">
              <a:buSzPct val="120000"/>
            </a:pPr>
            <a:r>
              <a:rPr lang="fr-FR" dirty="0" smtClean="0"/>
              <a:t>Etat de l’art</a:t>
            </a:r>
          </a:p>
          <a:p>
            <a:pPr lvl="1">
              <a:buSzPct val="120000"/>
            </a:pPr>
            <a:r>
              <a:rPr lang="fr-FR" dirty="0" smtClean="0"/>
              <a:t>Dans notre cas d’étude</a:t>
            </a:r>
          </a:p>
          <a:p>
            <a:pPr marL="514350" indent="-514350">
              <a:buSzPct val="120000"/>
              <a:buFont typeface="+mj-lt"/>
              <a:buAutoNum type="romanUcPeriod"/>
            </a:pPr>
            <a:r>
              <a:rPr lang="fr-FR" dirty="0" smtClean="0"/>
              <a:t>Implémentation </a:t>
            </a:r>
          </a:p>
          <a:p>
            <a:pPr lvl="1">
              <a:buSzPct val="120000"/>
            </a:pPr>
            <a:r>
              <a:rPr lang="fr-FR" dirty="0" smtClean="0"/>
              <a:t>Segmentation par croissance de régions</a:t>
            </a:r>
          </a:p>
          <a:p>
            <a:pPr lvl="1">
              <a:buSzPct val="120000"/>
            </a:pPr>
            <a:r>
              <a:rPr lang="fr-FR" dirty="0" smtClean="0"/>
              <a:t>Base de cas</a:t>
            </a:r>
          </a:p>
          <a:p>
            <a:pPr lvl="1">
              <a:buSzPct val="120000"/>
            </a:pPr>
            <a:r>
              <a:rPr lang="fr-FR" dirty="0" smtClean="0"/>
              <a:t>Entrées / Sorties</a:t>
            </a:r>
          </a:p>
          <a:p>
            <a:pPr marL="514350" indent="-514350">
              <a:buSzPct val="120000"/>
              <a:buFont typeface="+mj-lt"/>
              <a:buAutoNum type="romanUcPeriod"/>
            </a:pPr>
            <a:r>
              <a:rPr lang="fr-FR" dirty="0" smtClean="0"/>
              <a:t>Problèmes liés à la segmentation par croissance de régions</a:t>
            </a:r>
          </a:p>
          <a:p>
            <a:pPr marL="514350" indent="-514350">
              <a:buSzPct val="120000"/>
              <a:buFont typeface="+mj-lt"/>
              <a:buAutoNum type="romanUcPeriod"/>
            </a:pPr>
            <a:r>
              <a:rPr lang="fr-FR" dirty="0" smtClean="0"/>
              <a:t>Suppression de muscles pour améliorer la segmentation</a:t>
            </a:r>
          </a:p>
          <a:p>
            <a:pPr marL="514350" indent="-514350">
              <a:buSzPct val="120000"/>
              <a:buFont typeface="+mj-lt"/>
              <a:buAutoNum type="romanUcPeriod"/>
            </a:pPr>
            <a:r>
              <a:rPr lang="fr-FR" dirty="0" smtClean="0"/>
              <a:t>Introduction aux relations spatiales et à la logique floue</a:t>
            </a:r>
          </a:p>
          <a:p>
            <a:pPr marL="514350" indent="-514350">
              <a:buSzPct val="120000"/>
              <a:buFont typeface="+mj-lt"/>
              <a:buAutoNum type="romanUcPeriod"/>
            </a:pPr>
            <a:r>
              <a:rPr lang="fr-FR" dirty="0" smtClean="0"/>
              <a:t>Modélisation de la base de cas en XML</a:t>
            </a:r>
          </a:p>
          <a:p>
            <a:pPr marL="514350" indent="-514350">
              <a:buSzPct val="120000"/>
              <a:buFont typeface="+mj-lt"/>
              <a:buAutoNum type="romanUcPeriod"/>
            </a:pPr>
            <a:r>
              <a:rPr lang="fr-FR" dirty="0" smtClean="0"/>
              <a:t>Mesure de similarité entre cas</a:t>
            </a:r>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24455664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lvl="1"/>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20</a:t>
            </a:fld>
            <a:endParaRPr lang="en-US" dirty="0"/>
          </a:p>
        </p:txBody>
      </p:sp>
      <p:sp>
        <p:nvSpPr>
          <p:cNvPr id="13" name="ZoneTexte 12"/>
          <p:cNvSpPr txBox="1"/>
          <p:nvPr/>
        </p:nvSpPr>
        <p:spPr>
          <a:xfrm>
            <a:off x="5594791" y="5351452"/>
            <a:ext cx="1113747" cy="369332"/>
          </a:xfrm>
          <a:prstGeom prst="rect">
            <a:avLst/>
          </a:prstGeom>
          <a:noFill/>
        </p:spPr>
        <p:txBody>
          <a:bodyPr wrap="square" rtlCol="0">
            <a:spAutoFit/>
          </a:bodyPr>
          <a:lstStyle/>
          <a:p>
            <a:r>
              <a:rPr lang="fr-FR" dirty="0" smtClean="0"/>
              <a:t>Problème</a:t>
            </a:r>
            <a:endParaRPr lang="fr-FR" dirty="0"/>
          </a:p>
        </p:txBody>
      </p:sp>
      <p:sp>
        <p:nvSpPr>
          <p:cNvPr id="14" name="ZoneTexte 13"/>
          <p:cNvSpPr txBox="1"/>
          <p:nvPr/>
        </p:nvSpPr>
        <p:spPr>
          <a:xfrm>
            <a:off x="8460543" y="5351452"/>
            <a:ext cx="1113747" cy="369332"/>
          </a:xfrm>
          <a:prstGeom prst="rect">
            <a:avLst/>
          </a:prstGeom>
          <a:noFill/>
        </p:spPr>
        <p:txBody>
          <a:bodyPr wrap="square" rtlCol="0">
            <a:spAutoFit/>
          </a:bodyPr>
          <a:lstStyle/>
          <a:p>
            <a:r>
              <a:rPr lang="fr-FR" dirty="0" smtClean="0"/>
              <a:t>Solution</a:t>
            </a:r>
            <a:endParaRPr lang="fr-FR" dirty="0"/>
          </a:p>
        </p:txBody>
      </p:sp>
      <p:cxnSp>
        <p:nvCxnSpPr>
          <p:cNvPr id="15" name="Connecteur droit avec flèche 14"/>
          <p:cNvCxnSpPr/>
          <p:nvPr/>
        </p:nvCxnSpPr>
        <p:spPr>
          <a:xfrm flipV="1">
            <a:off x="8910801" y="4747021"/>
            <a:ext cx="2896" cy="4560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V="1">
            <a:off x="6169116" y="4750668"/>
            <a:ext cx="423307" cy="558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flipH="1" flipV="1">
            <a:off x="5718628" y="4773747"/>
            <a:ext cx="433036" cy="5357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5594791" y="1674029"/>
            <a:ext cx="3570514" cy="430887"/>
          </a:xfrm>
          <a:prstGeom prst="rect">
            <a:avLst/>
          </a:prstGeom>
          <a:noFill/>
        </p:spPr>
        <p:txBody>
          <a:bodyPr wrap="square" rtlCol="0">
            <a:spAutoFit/>
          </a:bodyPr>
          <a:lstStyle/>
          <a:p>
            <a:r>
              <a:rPr lang="fr-FR" sz="2200" dirty="0" smtClean="0"/>
              <a:t>Avec les poids</a:t>
            </a:r>
            <a:endParaRPr lang="fr-FR" sz="2200"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861" y="2382843"/>
            <a:ext cx="5763429" cy="21243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324339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marL="0" indent="0">
              <a:buNone/>
            </a:pPr>
            <a:r>
              <a:rPr lang="fr-FR" dirty="0" smtClean="0"/>
              <a:t>La base de cas : </a:t>
            </a:r>
          </a:p>
          <a:p>
            <a:pPr marL="0" indent="0">
              <a:buNone/>
            </a:pPr>
            <a:r>
              <a:rPr lang="fr-FR" dirty="0"/>
              <a:t>	</a:t>
            </a:r>
            <a:r>
              <a:rPr lang="fr-FR" dirty="0" smtClean="0"/>
              <a:t>Deux approches : </a:t>
            </a:r>
          </a:p>
          <a:p>
            <a:pPr lvl="2"/>
            <a:r>
              <a:rPr lang="fr-FR" dirty="0" smtClean="0"/>
              <a:t>Stocker les cas sans réfléchir, sans structuration </a:t>
            </a:r>
            <a:r>
              <a:rPr lang="fr-FR" dirty="0" smtClean="0">
                <a:sym typeface="Wingdings" panose="05000000000000000000" pitchFamily="2" charset="2"/>
              </a:rPr>
              <a:t> simple mais peu efficace si grosse base</a:t>
            </a:r>
            <a:endParaRPr lang="fr-FR" dirty="0" smtClean="0"/>
          </a:p>
          <a:p>
            <a:pPr lvl="2"/>
            <a:r>
              <a:rPr lang="fr-FR" dirty="0" smtClean="0"/>
              <a:t>Hiérarchiser, Organiser, Trier, etc. </a:t>
            </a:r>
            <a:r>
              <a:rPr lang="fr-FR" dirty="0" smtClean="0">
                <a:sym typeface="Wingdings" panose="05000000000000000000" pitchFamily="2" charset="2"/>
              </a:rPr>
              <a:t> complexe mais vitesse de recherche augmentée </a:t>
            </a:r>
          </a:p>
          <a:p>
            <a:pPr lvl="3"/>
            <a:r>
              <a:rPr lang="fr-FR" dirty="0" smtClean="0">
                <a:sym typeface="Wingdings" panose="05000000000000000000" pitchFamily="2" charset="2"/>
              </a:rPr>
              <a:t>Ex: arbres de décision, Clustering, etc.</a:t>
            </a:r>
          </a:p>
          <a:p>
            <a:pPr lvl="2"/>
            <a:r>
              <a:rPr lang="fr-FR" dirty="0" smtClean="0">
                <a:sym typeface="Wingdings" panose="05000000000000000000" pitchFamily="2" charset="2"/>
              </a:rPr>
              <a:t>Exemple de Classification par similarité des problèmes :</a:t>
            </a: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21</a:t>
            </a:fld>
            <a:endParaRPr lang="en-US" dirty="0"/>
          </a:p>
        </p:txBody>
      </p:sp>
      <p:sp>
        <p:nvSpPr>
          <p:cNvPr id="6" name="Ellipse 5"/>
          <p:cNvSpPr/>
          <p:nvPr/>
        </p:nvSpPr>
        <p:spPr>
          <a:xfrm>
            <a:off x="4237874" y="4961848"/>
            <a:ext cx="1973943" cy="153851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9412" y="5631226"/>
            <a:ext cx="521209" cy="476716"/>
          </a:xfrm>
          <a:prstGeom prst="rect">
            <a:avLst/>
          </a:prstGeom>
        </p:spPr>
      </p:pic>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0127" y="5119661"/>
            <a:ext cx="533964" cy="470731"/>
          </a:xfrm>
          <a:prstGeom prst="rect">
            <a:avLst/>
          </a:prstGeom>
        </p:spPr>
      </p:pic>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9809" y="5845442"/>
            <a:ext cx="501246" cy="399870"/>
          </a:xfrm>
          <a:prstGeom prst="rect">
            <a:avLst/>
          </a:prstGeom>
        </p:spPr>
      </p:pic>
      <p:sp>
        <p:nvSpPr>
          <p:cNvPr id="10" name="Ellipse 9"/>
          <p:cNvSpPr/>
          <p:nvPr/>
        </p:nvSpPr>
        <p:spPr>
          <a:xfrm>
            <a:off x="6778172" y="4788994"/>
            <a:ext cx="1988457" cy="1576538"/>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pic>
        <p:nvPicPr>
          <p:cNvPr id="11" name="Imag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6204" y="5692084"/>
            <a:ext cx="491693" cy="406709"/>
          </a:xfrm>
          <a:prstGeom prst="rect">
            <a:avLst/>
          </a:prstGeom>
        </p:spPr>
      </p:pic>
      <p:pic>
        <p:nvPicPr>
          <p:cNvPr id="12" name="Imag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54809" y="5051544"/>
            <a:ext cx="531092" cy="482176"/>
          </a:xfrm>
          <a:prstGeom prst="rect">
            <a:avLst/>
          </a:prstGeom>
        </p:spPr>
      </p:pic>
      <p:sp>
        <p:nvSpPr>
          <p:cNvPr id="13" name="ZoneTexte 12"/>
          <p:cNvSpPr txBox="1"/>
          <p:nvPr/>
        </p:nvSpPr>
        <p:spPr>
          <a:xfrm>
            <a:off x="3598280" y="4934995"/>
            <a:ext cx="1017306" cy="369332"/>
          </a:xfrm>
          <a:prstGeom prst="rect">
            <a:avLst/>
          </a:prstGeom>
          <a:noFill/>
        </p:spPr>
        <p:txBody>
          <a:bodyPr wrap="square" rtlCol="0">
            <a:spAutoFit/>
          </a:bodyPr>
          <a:lstStyle/>
          <a:p>
            <a:r>
              <a:rPr lang="fr-FR" dirty="0" smtClean="0">
                <a:solidFill>
                  <a:schemeClr val="accent6">
                    <a:lumMod val="75000"/>
                  </a:schemeClr>
                </a:solidFill>
              </a:rPr>
              <a:t>Classe 1</a:t>
            </a:r>
            <a:endParaRPr lang="fr-FR" dirty="0">
              <a:solidFill>
                <a:schemeClr val="accent6">
                  <a:lumMod val="75000"/>
                </a:schemeClr>
              </a:solidFill>
            </a:endParaRPr>
          </a:p>
        </p:txBody>
      </p:sp>
      <p:sp>
        <p:nvSpPr>
          <p:cNvPr id="14" name="ZoneTexte 13"/>
          <p:cNvSpPr txBox="1"/>
          <p:nvPr/>
        </p:nvSpPr>
        <p:spPr>
          <a:xfrm>
            <a:off x="8628712" y="5009741"/>
            <a:ext cx="1017306" cy="369332"/>
          </a:xfrm>
          <a:prstGeom prst="rect">
            <a:avLst/>
          </a:prstGeom>
          <a:noFill/>
        </p:spPr>
        <p:txBody>
          <a:bodyPr wrap="square" rtlCol="0">
            <a:spAutoFit/>
          </a:bodyPr>
          <a:lstStyle/>
          <a:p>
            <a:r>
              <a:rPr lang="fr-FR" dirty="0" smtClean="0">
                <a:solidFill>
                  <a:schemeClr val="accent2">
                    <a:lumMod val="75000"/>
                  </a:schemeClr>
                </a:solidFill>
              </a:rPr>
              <a:t>Classe 2</a:t>
            </a:r>
            <a:endParaRPr lang="fr-FR" dirty="0">
              <a:solidFill>
                <a:schemeClr val="accent2">
                  <a:lumMod val="75000"/>
                </a:schemeClr>
              </a:solidFill>
            </a:endParaRPr>
          </a:p>
        </p:txBody>
      </p:sp>
      <p:pic>
        <p:nvPicPr>
          <p:cNvPr id="15" name="Imag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99413" y="5716743"/>
            <a:ext cx="575835" cy="467066"/>
          </a:xfrm>
          <a:prstGeom prst="rect">
            <a:avLst/>
          </a:prstGeom>
        </p:spPr>
      </p:pic>
      <p:pic>
        <p:nvPicPr>
          <p:cNvPr id="16" name="Imag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83102" y="5727626"/>
            <a:ext cx="466742" cy="415514"/>
          </a:xfrm>
          <a:prstGeom prst="rect">
            <a:avLst/>
          </a:prstGeom>
        </p:spPr>
      </p:pic>
      <p:sp>
        <p:nvSpPr>
          <p:cNvPr id="17" name="ZoneTexte 16"/>
          <p:cNvSpPr txBox="1"/>
          <p:nvPr/>
        </p:nvSpPr>
        <p:spPr>
          <a:xfrm>
            <a:off x="8602043" y="6037322"/>
            <a:ext cx="1633173" cy="369332"/>
          </a:xfrm>
          <a:prstGeom prst="rect">
            <a:avLst/>
          </a:prstGeom>
          <a:noFill/>
        </p:spPr>
        <p:txBody>
          <a:bodyPr wrap="square" rtlCol="0">
            <a:spAutoFit/>
          </a:bodyPr>
          <a:lstStyle/>
          <a:p>
            <a:r>
              <a:rPr lang="fr-FR" dirty="0" smtClean="0">
                <a:solidFill>
                  <a:schemeClr val="accent2">
                    <a:lumMod val="75000"/>
                  </a:schemeClr>
                </a:solidFill>
              </a:rPr>
              <a:t>moyenne</a:t>
            </a:r>
            <a:endParaRPr lang="fr-FR" dirty="0">
              <a:solidFill>
                <a:schemeClr val="accent2">
                  <a:lumMod val="75000"/>
                </a:schemeClr>
              </a:solidFill>
            </a:endParaRPr>
          </a:p>
        </p:txBody>
      </p:sp>
      <p:sp>
        <p:nvSpPr>
          <p:cNvPr id="18" name="ZoneTexte 17"/>
          <p:cNvSpPr txBox="1"/>
          <p:nvPr/>
        </p:nvSpPr>
        <p:spPr>
          <a:xfrm>
            <a:off x="3304814" y="6080033"/>
            <a:ext cx="1633173" cy="369332"/>
          </a:xfrm>
          <a:prstGeom prst="rect">
            <a:avLst/>
          </a:prstGeom>
          <a:noFill/>
        </p:spPr>
        <p:txBody>
          <a:bodyPr wrap="square" rtlCol="0">
            <a:spAutoFit/>
          </a:bodyPr>
          <a:lstStyle/>
          <a:p>
            <a:r>
              <a:rPr lang="fr-FR" dirty="0" smtClean="0">
                <a:solidFill>
                  <a:schemeClr val="accent6">
                    <a:lumMod val="75000"/>
                  </a:schemeClr>
                </a:solidFill>
              </a:rPr>
              <a:t>moyenne</a:t>
            </a:r>
            <a:endParaRPr lang="fr-FR" dirty="0">
              <a:solidFill>
                <a:schemeClr val="accent6">
                  <a:lumMod val="75000"/>
                </a:schemeClr>
              </a:solidFill>
            </a:endParaRPr>
          </a:p>
        </p:txBody>
      </p:sp>
      <p:sp>
        <p:nvSpPr>
          <p:cNvPr id="19" name="Ellipse 18"/>
          <p:cNvSpPr/>
          <p:nvPr/>
        </p:nvSpPr>
        <p:spPr>
          <a:xfrm>
            <a:off x="6778172" y="4469679"/>
            <a:ext cx="3178628" cy="2263242"/>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p:cNvSpPr/>
          <p:nvPr/>
        </p:nvSpPr>
        <p:spPr>
          <a:xfrm>
            <a:off x="2986128" y="4742667"/>
            <a:ext cx="3235930" cy="1969918"/>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908055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241801"/>
          </a:xfrm>
        </p:spPr>
        <p:txBody>
          <a:bodyPr anchor="t">
            <a:normAutofit fontScale="92500" lnSpcReduction="10000"/>
          </a:bodyPr>
          <a:lstStyle/>
          <a:p>
            <a:pPr marL="0" indent="0">
              <a:buNone/>
            </a:pPr>
            <a:r>
              <a:rPr lang="fr-FR" dirty="0" smtClean="0"/>
              <a:t>La base de cas : </a:t>
            </a:r>
          </a:p>
          <a:p>
            <a:pPr marL="0" indent="0">
              <a:buNone/>
            </a:pPr>
            <a:r>
              <a:rPr lang="fr-FR" dirty="0"/>
              <a:t>	</a:t>
            </a:r>
            <a:r>
              <a:rPr lang="fr-FR" dirty="0" smtClean="0"/>
              <a:t>Problèmes / Contraintes à respecter: </a:t>
            </a:r>
          </a:p>
          <a:p>
            <a:pPr lvl="1"/>
            <a:r>
              <a:rPr lang="fr-FR" dirty="0" smtClean="0"/>
              <a:t>Stockage</a:t>
            </a:r>
            <a:endParaRPr lang="fr-FR" dirty="0"/>
          </a:p>
          <a:p>
            <a:pPr lvl="1"/>
            <a:r>
              <a:rPr lang="fr-FR" dirty="0"/>
              <a:t>Accès</a:t>
            </a:r>
          </a:p>
          <a:p>
            <a:pPr lvl="1"/>
            <a:r>
              <a:rPr lang="fr-FR" dirty="0"/>
              <a:t>Mise à </a:t>
            </a:r>
            <a:r>
              <a:rPr lang="fr-FR" dirty="0" smtClean="0"/>
              <a:t>jour</a:t>
            </a:r>
          </a:p>
          <a:p>
            <a:pPr lvl="1"/>
            <a:r>
              <a:rPr lang="fr-FR" dirty="0" smtClean="0"/>
              <a:t>Pérennité</a:t>
            </a:r>
            <a:endParaRPr lang="fr-FR" dirty="0"/>
          </a:p>
          <a:p>
            <a:pPr lvl="1"/>
            <a:r>
              <a:rPr lang="fr-FR" dirty="0"/>
              <a:t>Lecture rapide </a:t>
            </a:r>
            <a:endParaRPr lang="fr-FR" dirty="0" smtClean="0"/>
          </a:p>
          <a:p>
            <a:pPr lvl="1"/>
            <a:r>
              <a:rPr lang="fr-FR" dirty="0" smtClean="0"/>
              <a:t>Si structure hiérarchisée, </a:t>
            </a:r>
            <a:r>
              <a:rPr lang="fr-FR" dirty="0" err="1" smtClean="0"/>
              <a:t>clusterisée</a:t>
            </a:r>
            <a:r>
              <a:rPr lang="fr-FR" dirty="0" smtClean="0"/>
              <a:t>, etc. stockage plus complexe</a:t>
            </a:r>
          </a:p>
          <a:p>
            <a:pPr lvl="1"/>
            <a:r>
              <a:rPr lang="fr-FR" dirty="0" smtClean="0"/>
              <a:t>Attention si le nombre de germes varie selon les solutions (pour les moyennes)</a:t>
            </a:r>
            <a:endParaRPr lang="fr-FR" dirty="0"/>
          </a:p>
          <a:p>
            <a:pPr lvl="1"/>
            <a:r>
              <a:rPr lang="fr-FR" dirty="0" smtClean="0"/>
              <a:t>Quel type de stockage ? Fichier .</a:t>
            </a:r>
            <a:r>
              <a:rPr lang="fr-FR" dirty="0" err="1" smtClean="0"/>
              <a:t>txt</a:t>
            </a:r>
            <a:r>
              <a:rPr lang="fr-FR" dirty="0" smtClean="0"/>
              <a:t>, tableur, </a:t>
            </a:r>
            <a:r>
              <a:rPr lang="fr-FR" dirty="0" err="1" smtClean="0"/>
              <a:t>bdd</a:t>
            </a:r>
            <a:r>
              <a:rPr lang="fr-FR" dirty="0" smtClean="0"/>
              <a:t>, autre ?</a:t>
            </a:r>
            <a:endParaRPr lang="fr-FR" dirty="0"/>
          </a:p>
          <a:p>
            <a:pPr marL="0" indent="0">
              <a:buNone/>
            </a:pP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19438259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241801"/>
          </a:xfrm>
        </p:spPr>
        <p:txBody>
          <a:bodyPr anchor="t">
            <a:normAutofit/>
          </a:bodyPr>
          <a:lstStyle/>
          <a:p>
            <a:pPr marL="0" indent="0">
              <a:buNone/>
            </a:pPr>
            <a:r>
              <a:rPr lang="fr-FR" dirty="0" smtClean="0"/>
              <a:t>Exemple de base de cas dans un fichier .</a:t>
            </a:r>
            <a:r>
              <a:rPr lang="fr-FR" dirty="0" err="1" smtClean="0"/>
              <a:t>txt</a:t>
            </a:r>
            <a:r>
              <a:rPr lang="fr-FR" dirty="0" smtClean="0"/>
              <a:t> :</a:t>
            </a:r>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23</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712" y="1608255"/>
            <a:ext cx="4477375" cy="4715533"/>
          </a:xfrm>
          <a:prstGeom prst="rect">
            <a:avLst/>
          </a:prstGeom>
          <a:ln>
            <a:noFill/>
          </a:ln>
          <a:effectLst>
            <a:outerShdw blurRad="292100" dist="139700" dir="2700000" algn="tl" rotWithShape="0">
              <a:srgbClr val="333333">
                <a:alpha val="65000"/>
              </a:srgbClr>
            </a:outerShdw>
          </a:effectLst>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920" y="3146756"/>
            <a:ext cx="6239746" cy="1638529"/>
          </a:xfrm>
          <a:prstGeom prst="rect">
            <a:avLst/>
          </a:prstGeom>
          <a:ln>
            <a:noFill/>
          </a:ln>
          <a:effectLst>
            <a:outerShdw blurRad="292100" dist="139700" dir="2700000" algn="tl" rotWithShape="0">
              <a:srgbClr val="333333">
                <a:alpha val="65000"/>
              </a:srgbClr>
            </a:outerShdw>
          </a:effectLst>
        </p:spPr>
      </p:pic>
      <p:sp>
        <p:nvSpPr>
          <p:cNvPr id="7" name="Flèche droite 6"/>
          <p:cNvSpPr/>
          <p:nvPr/>
        </p:nvSpPr>
        <p:spPr>
          <a:xfrm>
            <a:off x="6618514" y="3715657"/>
            <a:ext cx="566057" cy="2503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n w="0"/>
              <a:gradFill>
                <a:gsLst>
                  <a:gs pos="0">
                    <a:schemeClr val="accent5">
                      <a:lumMod val="50000"/>
                    </a:schemeClr>
                  </a:gs>
                  <a:gs pos="50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6350" stA="53000" endA="300" endPos="35500" dir="5400000" sy="-90000" algn="bl" rotWithShape="0"/>
              </a:effectLst>
            </a:endParaRPr>
          </a:p>
        </p:txBody>
      </p:sp>
    </p:spTree>
    <p:extLst>
      <p:ext uri="{BB962C8B-B14F-4D97-AF65-F5344CB8AC3E}">
        <p14:creationId xmlns:p14="http://schemas.microsoft.com/office/powerpoint/2010/main" val="31553416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494972"/>
            <a:ext cx="10018713" cy="4557486"/>
          </a:xfrm>
        </p:spPr>
        <p:txBody>
          <a:bodyPr anchor="t">
            <a:normAutofit/>
          </a:bodyPr>
          <a:lstStyle/>
          <a:p>
            <a:pPr marL="0" indent="0">
              <a:buNone/>
            </a:pPr>
            <a:r>
              <a:rPr lang="fr-FR" dirty="0" smtClean="0"/>
              <a:t>Digramme de classe simplifié en utilisant </a:t>
            </a:r>
            <a:r>
              <a:rPr lang="fr-FR" dirty="0"/>
              <a:t>d</a:t>
            </a:r>
            <a:r>
              <a:rPr lang="fr-FR" dirty="0" smtClean="0"/>
              <a:t>es classes de cas</a:t>
            </a:r>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24</a:t>
            </a:fld>
            <a:endParaRPr lang="en-US" dirty="0"/>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8283" y="2064911"/>
            <a:ext cx="4419600" cy="4343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749215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lvl="1"/>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25</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1123" y="1277511"/>
            <a:ext cx="8049356" cy="52859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969426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1639614"/>
            <a:ext cx="10577061" cy="4592642"/>
          </a:xfrm>
        </p:spPr>
        <p:txBody>
          <a:bodyPr anchor="t">
            <a:normAutofit/>
          </a:bodyPr>
          <a:lstStyle/>
          <a:p>
            <a:r>
              <a:rPr lang="fr-FR" dirty="0" smtClean="0"/>
              <a:t>ImageJ </a:t>
            </a:r>
            <a:r>
              <a:rPr lang="fr-FR" dirty="0" smtClean="0">
                <a:sym typeface="Wingdings" panose="05000000000000000000" pitchFamily="2" charset="2"/>
              </a:rPr>
              <a:t> Java</a:t>
            </a:r>
          </a:p>
          <a:p>
            <a:pPr lvl="1"/>
            <a:r>
              <a:rPr lang="fr-FR" dirty="0" smtClean="0">
                <a:sym typeface="Wingdings" panose="05000000000000000000" pitchFamily="2" charset="2"/>
              </a:rPr>
              <a:t>Simple</a:t>
            </a:r>
          </a:p>
          <a:p>
            <a:pPr lvl="1"/>
            <a:r>
              <a:rPr lang="fr-FR" dirty="0" smtClean="0">
                <a:sym typeface="Wingdings" panose="05000000000000000000" pitchFamily="2" charset="2"/>
              </a:rPr>
              <a:t>Contient des filtres existants</a:t>
            </a:r>
          </a:p>
          <a:p>
            <a:pPr lvl="1"/>
            <a:r>
              <a:rPr lang="fr-FR" dirty="0" smtClean="0">
                <a:sym typeface="Wingdings" panose="05000000000000000000" pitchFamily="2" charset="2"/>
              </a:rPr>
              <a:t>Gestion E/S facile</a:t>
            </a:r>
          </a:p>
          <a:p>
            <a:pPr lvl="1"/>
            <a:r>
              <a:rPr lang="fr-FR" dirty="0" smtClean="0">
                <a:sym typeface="Wingdings" panose="05000000000000000000" pitchFamily="2" charset="2"/>
              </a:rPr>
              <a:t>Environnement de développement</a:t>
            </a:r>
          </a:p>
          <a:p>
            <a:pPr lvl="1"/>
            <a:r>
              <a:rPr lang="fr-FR" dirty="0" smtClean="0">
                <a:sym typeface="Wingdings" panose="05000000000000000000" pitchFamily="2" charset="2"/>
              </a:rPr>
              <a:t>Java pas le plus adapté dans le TI</a:t>
            </a:r>
          </a:p>
          <a:p>
            <a:pPr marL="457200" lvl="1" indent="0">
              <a:buNone/>
            </a:pPr>
            <a:endParaRPr lang="fr-FR" dirty="0" smtClean="0">
              <a:sym typeface="Wingdings" panose="05000000000000000000" pitchFamily="2" charset="2"/>
            </a:endParaRPr>
          </a:p>
          <a:p>
            <a:pPr lvl="1"/>
            <a:endParaRPr lang="fr-FR" dirty="0" smtClean="0">
              <a:sym typeface="Wingdings" panose="05000000000000000000" pitchFamily="2" charset="2"/>
            </a:endParaRPr>
          </a:p>
          <a:p>
            <a:pPr lvl="1"/>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26</a:t>
            </a:fld>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7205" y="3909848"/>
            <a:ext cx="338769" cy="338769"/>
          </a:xfrm>
          <a:prstGeom prst="rect">
            <a:avLst/>
          </a:prstGeom>
        </p:spPr>
      </p:pic>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6589" y="3438101"/>
            <a:ext cx="338769" cy="338769"/>
          </a:xfrm>
          <a:prstGeom prst="rect">
            <a:avLst/>
          </a:prstGeom>
        </p:spPr>
      </p:pic>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2412" y="2966915"/>
            <a:ext cx="438414" cy="354019"/>
          </a:xfrm>
          <a:prstGeom prst="rect">
            <a:avLst/>
          </a:prstGeom>
        </p:spPr>
      </p:pic>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8791" y="2581364"/>
            <a:ext cx="438414" cy="354019"/>
          </a:xfrm>
          <a:prstGeom prst="rect">
            <a:avLst/>
          </a:prstGeom>
        </p:spPr>
      </p:pic>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0868" y="2159875"/>
            <a:ext cx="438414" cy="354019"/>
          </a:xfrm>
          <a:prstGeom prst="rect">
            <a:avLst/>
          </a:prstGeom>
        </p:spPr>
      </p:pic>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5307" y="1200553"/>
            <a:ext cx="1867161" cy="3886742"/>
          </a:xfrm>
          <a:prstGeom prst="rect">
            <a:avLst/>
          </a:prstGeom>
          <a:ln>
            <a:noFill/>
          </a:ln>
          <a:effectLst>
            <a:outerShdw blurRad="292100" dist="139700" dir="2700000" algn="tl" rotWithShape="0">
              <a:srgbClr val="333333">
                <a:alpha val="65000"/>
              </a:srgbClr>
            </a:outerShdw>
          </a:effectLst>
        </p:spPr>
      </p:pic>
      <p:pic>
        <p:nvPicPr>
          <p:cNvPr id="12" name="Imag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5907" y="4581036"/>
            <a:ext cx="2071254" cy="20712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738110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1639614"/>
            <a:ext cx="10577061" cy="4592642"/>
          </a:xfrm>
        </p:spPr>
        <p:txBody>
          <a:bodyPr anchor="t">
            <a:normAutofit/>
          </a:bodyPr>
          <a:lstStyle/>
          <a:p>
            <a:pPr marL="0" indent="0">
              <a:buNone/>
            </a:pPr>
            <a:r>
              <a:rPr lang="fr-FR" dirty="0" smtClean="0"/>
              <a:t>Fonctionnalités implémentées : </a:t>
            </a:r>
          </a:p>
          <a:p>
            <a:r>
              <a:rPr lang="fr-FR" dirty="0" smtClean="0"/>
              <a:t>Algorithme de croissance par régions avec plusieurs germes</a:t>
            </a:r>
          </a:p>
          <a:p>
            <a:r>
              <a:rPr lang="fr-FR" dirty="0" smtClean="0"/>
              <a:t>Fusion de deux régions</a:t>
            </a:r>
          </a:p>
          <a:p>
            <a:r>
              <a:rPr lang="fr-FR" dirty="0" smtClean="0"/>
              <a:t>Ouverture / Fermeture morphologique après segmentation</a:t>
            </a:r>
          </a:p>
          <a:p>
            <a:r>
              <a:rPr lang="fr-FR" dirty="0" smtClean="0"/>
              <a:t>Base de cas (première version)</a:t>
            </a:r>
          </a:p>
          <a:p>
            <a:r>
              <a:rPr lang="fr-FR" dirty="0" smtClean="0"/>
              <a:t>Lecture / Ecriture fichier base de cas (première version)</a:t>
            </a:r>
          </a:p>
          <a:p>
            <a:r>
              <a:rPr lang="fr-FR" dirty="0" smtClean="0"/>
              <a:t>« Mini RàPC » simplifié</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14794712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1639614"/>
            <a:ext cx="10577061" cy="4592642"/>
          </a:xfrm>
        </p:spPr>
        <p:txBody>
          <a:bodyPr anchor="t">
            <a:normAutofit/>
          </a:bodyPr>
          <a:lstStyle/>
          <a:p>
            <a:pPr marL="0" indent="0">
              <a:buNone/>
            </a:pPr>
            <a:r>
              <a:rPr lang="fr-FR" dirty="0" smtClean="0"/>
              <a:t>Modélisation : Diagramme UML</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28</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2363" y="0"/>
            <a:ext cx="3223439" cy="6858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820217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r>
              <a:rPr lang="fr-FR" dirty="0" smtClean="0"/>
              <a:t>Résultats d’exécution : (image de base, puis segmentée, puis avec fermeture)</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29</a:t>
            </a:fld>
            <a:endParaRPr lang="en-US" dirty="0"/>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468" y="1639614"/>
            <a:ext cx="11839903" cy="4287834"/>
          </a:xfrm>
          <a:prstGeom prst="rect">
            <a:avLst/>
          </a:prstGeom>
          <a:ln>
            <a:noFill/>
          </a:ln>
          <a:effectLst>
            <a:outerShdw blurRad="292100" dist="139700" dir="2700000" algn="tl" rotWithShape="0">
              <a:srgbClr val="333333">
                <a:alpha val="65000"/>
              </a:srgbClr>
            </a:outerShdw>
          </a:effectLst>
        </p:spPr>
      </p:pic>
      <p:sp>
        <p:nvSpPr>
          <p:cNvPr id="9" name="ZoneTexte 8"/>
          <p:cNvSpPr txBox="1"/>
          <p:nvPr/>
        </p:nvSpPr>
        <p:spPr>
          <a:xfrm>
            <a:off x="2538247" y="6389168"/>
            <a:ext cx="9285890" cy="369332"/>
          </a:xfrm>
          <a:prstGeom prst="rect">
            <a:avLst/>
          </a:prstGeom>
          <a:noFill/>
        </p:spPr>
        <p:txBody>
          <a:bodyPr wrap="square" rtlCol="0">
            <a:spAutoFit/>
          </a:bodyPr>
          <a:lstStyle/>
          <a:p>
            <a:r>
              <a:rPr lang="fr-FR" dirty="0" smtClean="0"/>
              <a:t>Les germes sont positionnés « à la main » pour les tests, de manière à obtenir de bons résultats</a:t>
            </a:r>
            <a:endParaRPr lang="fr-FR" dirty="0"/>
          </a:p>
        </p:txBody>
      </p:sp>
      <p:sp>
        <p:nvSpPr>
          <p:cNvPr id="10" name="ZoneTexte 9"/>
          <p:cNvSpPr txBox="1"/>
          <p:nvPr/>
        </p:nvSpPr>
        <p:spPr>
          <a:xfrm>
            <a:off x="4501055" y="5895186"/>
            <a:ext cx="5360275" cy="369332"/>
          </a:xfrm>
          <a:prstGeom prst="rect">
            <a:avLst/>
          </a:prstGeom>
          <a:noFill/>
        </p:spPr>
        <p:txBody>
          <a:bodyPr wrap="square" rtlCol="0">
            <a:spAutoFit/>
          </a:bodyPr>
          <a:lstStyle/>
          <a:p>
            <a:r>
              <a:rPr lang="fr-FR" dirty="0" smtClean="0"/>
              <a:t>Seuil global : 30   Seuil local : 15</a:t>
            </a:r>
            <a:endParaRPr lang="fr-FR" dirty="0"/>
          </a:p>
        </p:txBody>
      </p:sp>
    </p:spTree>
    <p:extLst>
      <p:ext uri="{BB962C8B-B14F-4D97-AF65-F5344CB8AC3E}">
        <p14:creationId xmlns:p14="http://schemas.microsoft.com/office/powerpoint/2010/main" val="13294314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 Généralités</a:t>
            </a:r>
            <a:endParaRPr lang="fr-FR" dirty="0"/>
          </a:p>
        </p:txBody>
      </p:sp>
      <p:sp>
        <p:nvSpPr>
          <p:cNvPr id="3" name="Espace réservé du contenu 2"/>
          <p:cNvSpPr>
            <a:spLocks noGrp="1"/>
          </p:cNvSpPr>
          <p:nvPr>
            <p:ph idx="1"/>
          </p:nvPr>
        </p:nvSpPr>
        <p:spPr>
          <a:xfrm>
            <a:off x="1484310" y="1638300"/>
            <a:ext cx="10018713" cy="3804557"/>
          </a:xfrm>
        </p:spPr>
        <p:txBody>
          <a:bodyPr anchor="t">
            <a:normAutofit/>
          </a:bodyPr>
          <a:lstStyle/>
          <a:p>
            <a:pPr marL="0" indent="0">
              <a:buNone/>
            </a:pPr>
            <a:r>
              <a:rPr lang="fr-FR" dirty="0" smtClean="0"/>
              <a:t>RàPC = système R</a:t>
            </a:r>
            <a:r>
              <a:rPr lang="fr-FR" baseline="30000" dirty="0" smtClean="0"/>
              <a:t>4</a:t>
            </a:r>
            <a:r>
              <a:rPr lang="fr-FR" dirty="0"/>
              <a:t> :</a:t>
            </a:r>
            <a:r>
              <a:rPr lang="fr-FR" dirty="0" err="1" smtClean="0"/>
              <a:t>Retrieve</a:t>
            </a:r>
            <a:r>
              <a:rPr lang="fr-FR" dirty="0" smtClean="0"/>
              <a:t> </a:t>
            </a:r>
            <a:r>
              <a:rPr lang="fr-FR" dirty="0"/>
              <a:t>– </a:t>
            </a:r>
            <a:r>
              <a:rPr lang="fr-FR" dirty="0" err="1"/>
              <a:t>Reuse</a:t>
            </a:r>
            <a:r>
              <a:rPr lang="fr-FR" dirty="0"/>
              <a:t> – </a:t>
            </a:r>
            <a:r>
              <a:rPr lang="fr-FR" dirty="0" err="1"/>
              <a:t>Revise</a:t>
            </a:r>
            <a:r>
              <a:rPr lang="fr-FR" dirty="0"/>
              <a:t> – </a:t>
            </a:r>
            <a:r>
              <a:rPr lang="fr-FR" dirty="0" err="1" smtClean="0"/>
              <a:t>Retain</a:t>
            </a: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a:t>
            </a:fld>
            <a:endParaRPr lang="en-US" dirty="0"/>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0560" y="2206071"/>
            <a:ext cx="5686212" cy="40261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508450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endParaRPr lang="fr-FR" dirty="0" smtClean="0"/>
          </a:p>
          <a:p>
            <a:pPr marL="0" indent="0">
              <a:buNone/>
            </a:pPr>
            <a:r>
              <a:rPr lang="fr-FR" dirty="0" smtClean="0"/>
              <a:t>Fermeture morphologique :</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30</a:t>
            </a:fld>
            <a:endParaRPr lang="en-US" dirty="0"/>
          </a:p>
        </p:txBody>
      </p:sp>
      <p:sp>
        <p:nvSpPr>
          <p:cNvPr id="6" name="ZoneTexte 5"/>
          <p:cNvSpPr txBox="1"/>
          <p:nvPr/>
        </p:nvSpPr>
        <p:spPr>
          <a:xfrm>
            <a:off x="4066947" y="5585870"/>
            <a:ext cx="5143500" cy="369332"/>
          </a:xfrm>
          <a:prstGeom prst="rect">
            <a:avLst/>
          </a:prstGeom>
          <a:noFill/>
        </p:spPr>
        <p:txBody>
          <a:bodyPr wrap="square" rtlCol="0">
            <a:spAutoFit/>
          </a:bodyPr>
          <a:lstStyle/>
          <a:p>
            <a:r>
              <a:rPr lang="fr-FR" dirty="0" smtClean="0"/>
              <a:t>Effet : comble les « trous » des objets de l’image</a:t>
            </a:r>
            <a:endParaRPr lang="fr-FR" dirty="0"/>
          </a:p>
        </p:txBody>
      </p:sp>
      <p:graphicFrame>
        <p:nvGraphicFramePr>
          <p:cNvPr id="13" name="Objet 12"/>
          <p:cNvGraphicFramePr>
            <a:graphicFrameLocks noChangeAspect="1"/>
          </p:cNvGraphicFramePr>
          <p:nvPr>
            <p:extLst>
              <p:ext uri="{D42A27DB-BD31-4B8C-83A1-F6EECF244321}">
                <p14:modId xmlns:p14="http://schemas.microsoft.com/office/powerpoint/2010/main" val="2056211906"/>
              </p:ext>
            </p:extLst>
          </p:nvPr>
        </p:nvGraphicFramePr>
        <p:xfrm>
          <a:off x="1656589" y="2102757"/>
          <a:ext cx="9846434" cy="2991757"/>
        </p:xfrm>
        <a:graphic>
          <a:graphicData uri="http://schemas.openxmlformats.org/presentationml/2006/ole">
            <mc:AlternateContent xmlns:mc="http://schemas.openxmlformats.org/markup-compatibility/2006">
              <mc:Choice xmlns:v="urn:schemas-microsoft-com:vml" Requires="v">
                <p:oleObj spid="_x0000_s2330" name="Feuille de calcul" r:id="rId4" imgW="8181895" imgH="2486031" progId="Excel.Sheet.12">
                  <p:embed/>
                </p:oleObj>
              </mc:Choice>
              <mc:Fallback>
                <p:oleObj name="Feuille de calcul" r:id="rId4" imgW="8181895" imgH="2486031" progId="Excel.Sheet.12">
                  <p:embed/>
                  <p:pic>
                    <p:nvPicPr>
                      <p:cNvPr id="0" name=""/>
                      <p:cNvPicPr/>
                      <p:nvPr/>
                    </p:nvPicPr>
                    <p:blipFill>
                      <a:blip r:embed="rId5"/>
                      <a:stretch>
                        <a:fillRect/>
                      </a:stretch>
                    </p:blipFill>
                    <p:spPr>
                      <a:xfrm>
                        <a:off x="1656589" y="2102757"/>
                        <a:ext cx="9846434" cy="2991757"/>
                      </a:xfrm>
                      <a:prstGeom prst="rect">
                        <a:avLst/>
                      </a:prstGeom>
                    </p:spPr>
                  </p:pic>
                </p:oleObj>
              </mc:Fallback>
            </mc:AlternateContent>
          </a:graphicData>
        </a:graphic>
      </p:graphicFrame>
      <p:pic>
        <p:nvPicPr>
          <p:cNvPr id="2052" name="Connecteur droit avec flèch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025" y="304800"/>
            <a:ext cx="885825"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08081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r>
              <a:rPr lang="fr-FR" dirty="0" smtClean="0"/>
              <a:t>Résultats d’exécution : méthode </a:t>
            </a:r>
            <a:r>
              <a:rPr lang="fr-FR" dirty="0" err="1" smtClean="0"/>
              <a:t>toString</a:t>
            </a:r>
            <a:r>
              <a:rPr lang="fr-FR" dirty="0" smtClean="0"/>
              <a:t>() de la base de cas associée</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31</a:t>
            </a:fld>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7866" y="1464972"/>
            <a:ext cx="8631600" cy="49419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001429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r>
              <a:rPr lang="fr-FR" dirty="0" smtClean="0"/>
              <a:t>Résultats d’exécution : Segmentation d’une tumeur (sans puis avec fermeture)</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32</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249" y="1951023"/>
            <a:ext cx="11682248" cy="3090819"/>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4508938" y="5168585"/>
            <a:ext cx="5360275" cy="369332"/>
          </a:xfrm>
          <a:prstGeom prst="rect">
            <a:avLst/>
          </a:prstGeom>
          <a:noFill/>
        </p:spPr>
        <p:txBody>
          <a:bodyPr wrap="square" rtlCol="0">
            <a:spAutoFit/>
          </a:bodyPr>
          <a:lstStyle/>
          <a:p>
            <a:r>
              <a:rPr lang="fr-FR" dirty="0" smtClean="0"/>
              <a:t>Seuil global : 30   Seuil local : 15</a:t>
            </a:r>
            <a:endParaRPr lang="fr-FR" dirty="0"/>
          </a:p>
        </p:txBody>
      </p:sp>
    </p:spTree>
    <p:extLst>
      <p:ext uri="{BB962C8B-B14F-4D97-AF65-F5344CB8AC3E}">
        <p14:creationId xmlns:p14="http://schemas.microsoft.com/office/powerpoint/2010/main" val="514499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r>
              <a:rPr lang="fr-FR" dirty="0" smtClean="0"/>
              <a:t>Résultats d’exécution : Exemple de fusion entre deux régions (en violet foncé) </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33</a:t>
            </a:fld>
            <a:endParaRPr lang="en-US" dirty="0"/>
          </a:p>
        </p:txBody>
      </p:sp>
      <p:pic>
        <p:nvPicPr>
          <p:cNvPr id="4" name="Image 3"/>
          <p:cNvPicPr>
            <a:picLocks noChangeAspect="1"/>
          </p:cNvPicPr>
          <p:nvPr/>
        </p:nvPicPr>
        <p:blipFill>
          <a:blip r:embed="rId2"/>
          <a:stretch>
            <a:fillRect/>
          </a:stretch>
        </p:blipFill>
        <p:spPr>
          <a:xfrm>
            <a:off x="3749894" y="1639614"/>
            <a:ext cx="4629150" cy="50196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248242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Cas d’une image « compliquée » ou de « mauvaise qualité »</a:t>
            </a:r>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34</a:t>
            </a:fld>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2728" y="1639614"/>
            <a:ext cx="7381875" cy="49244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070838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Résultats obtenus : mauvaise segmentation de la tumeur et du rein sein</a:t>
            </a:r>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35</a:t>
            </a:fld>
            <a:endParaRPr lang="en-US" dirty="0"/>
          </a:p>
        </p:txBody>
      </p:sp>
      <p:sp>
        <p:nvSpPr>
          <p:cNvPr id="7" name="ZoneTexte 6"/>
          <p:cNvSpPr txBox="1"/>
          <p:nvPr/>
        </p:nvSpPr>
        <p:spPr>
          <a:xfrm>
            <a:off x="7220606" y="5665934"/>
            <a:ext cx="5360275" cy="369332"/>
          </a:xfrm>
          <a:prstGeom prst="rect">
            <a:avLst/>
          </a:prstGeom>
          <a:noFill/>
        </p:spPr>
        <p:txBody>
          <a:bodyPr wrap="square" rtlCol="0">
            <a:spAutoFit/>
          </a:bodyPr>
          <a:lstStyle/>
          <a:p>
            <a:r>
              <a:rPr lang="fr-FR" dirty="0" smtClean="0"/>
              <a:t>Seuil global : 10   Seuil local : 5</a:t>
            </a:r>
            <a:endParaRPr lang="fr-FR" dirty="0"/>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090" y="1639614"/>
            <a:ext cx="11027876" cy="40011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23137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Résultats obtenus : isolation du rein sein sur cette image </a:t>
            </a:r>
            <a:r>
              <a:rPr lang="fr-FR" dirty="0" smtClean="0">
                <a:sym typeface="Wingdings" panose="05000000000000000000" pitchFamily="2" charset="2"/>
              </a:rPr>
              <a:t> gros seuils nécessaires</a:t>
            </a: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36</a:t>
            </a:fld>
            <a:endParaRPr lang="en-US" dirty="0"/>
          </a:p>
        </p:txBody>
      </p:sp>
      <p:sp>
        <p:nvSpPr>
          <p:cNvPr id="7" name="ZoneTexte 6"/>
          <p:cNvSpPr txBox="1"/>
          <p:nvPr/>
        </p:nvSpPr>
        <p:spPr>
          <a:xfrm>
            <a:off x="7220606" y="5794178"/>
            <a:ext cx="5360275" cy="369332"/>
          </a:xfrm>
          <a:prstGeom prst="rect">
            <a:avLst/>
          </a:prstGeom>
          <a:noFill/>
        </p:spPr>
        <p:txBody>
          <a:bodyPr wrap="square" rtlCol="0">
            <a:spAutoFit/>
          </a:bodyPr>
          <a:lstStyle/>
          <a:p>
            <a:r>
              <a:rPr lang="fr-FR" dirty="0" smtClean="0"/>
              <a:t>Seuil global : 53  Seuil local : 15</a:t>
            </a:r>
            <a:endParaRPr lang="fr-FR" dirty="0"/>
          </a:p>
        </p:txBody>
      </p:sp>
      <p:pic>
        <p:nvPicPr>
          <p:cNvPr id="4" name="Image 3"/>
          <p:cNvPicPr>
            <a:picLocks noChangeAspect="1"/>
          </p:cNvPicPr>
          <p:nvPr/>
        </p:nvPicPr>
        <p:blipFill>
          <a:blip r:embed="rId2"/>
          <a:stretch>
            <a:fillRect/>
          </a:stretch>
        </p:blipFill>
        <p:spPr>
          <a:xfrm>
            <a:off x="904582" y="1781734"/>
            <a:ext cx="10598441" cy="38367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940001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endParaRPr lang="fr-FR" dirty="0" smtClean="0"/>
          </a:p>
          <a:p>
            <a:pPr marL="0" indent="0">
              <a:buNone/>
            </a:pPr>
            <a:r>
              <a:rPr lang="fr-FR" dirty="0" smtClean="0"/>
              <a:t>Conclusion :</a:t>
            </a:r>
          </a:p>
          <a:p>
            <a:r>
              <a:rPr lang="fr-FR" dirty="0" smtClean="0"/>
              <a:t> Il faudra sûrement utiliser des seuils différents pour chaque germe</a:t>
            </a:r>
          </a:p>
          <a:p>
            <a:r>
              <a:rPr lang="fr-FR" dirty="0" smtClean="0"/>
              <a:t>Un prétraitement est parfois nécessaire pour faire ressortir les organes</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37</a:t>
            </a:fld>
            <a:endParaRPr lang="en-US" dirty="0"/>
          </a:p>
        </p:txBody>
      </p:sp>
    </p:spTree>
    <p:extLst>
      <p:ext uri="{BB962C8B-B14F-4D97-AF65-F5344CB8AC3E}">
        <p14:creationId xmlns:p14="http://schemas.microsoft.com/office/powerpoint/2010/main" val="12789647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Tentatives de prétraitements </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38</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2705" y="1814570"/>
            <a:ext cx="4187014" cy="3036384"/>
          </a:xfrm>
          <a:prstGeom prst="rect">
            <a:avLst/>
          </a:prstGeom>
          <a:ln>
            <a:noFill/>
          </a:ln>
          <a:effectLst>
            <a:outerShdw blurRad="292100" dist="139700" dir="2700000" algn="tl" rotWithShape="0">
              <a:srgbClr val="333333">
                <a:alpha val="65000"/>
              </a:srgbClr>
            </a:outerShdw>
          </a:effectLst>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0998" y="1814569"/>
            <a:ext cx="4075416" cy="2948836"/>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2900485" y="4874871"/>
            <a:ext cx="2538249" cy="369332"/>
          </a:xfrm>
          <a:prstGeom prst="rect">
            <a:avLst/>
          </a:prstGeom>
          <a:noFill/>
        </p:spPr>
        <p:txBody>
          <a:bodyPr wrap="square" rtlCol="0">
            <a:spAutoFit/>
          </a:bodyPr>
          <a:lstStyle/>
          <a:p>
            <a:r>
              <a:rPr lang="fr-FR" dirty="0" err="1" smtClean="0"/>
              <a:t>Unsharp</a:t>
            </a:r>
            <a:r>
              <a:rPr lang="fr-FR" dirty="0" smtClean="0"/>
              <a:t> </a:t>
            </a:r>
            <a:r>
              <a:rPr lang="fr-FR" dirty="0" err="1" smtClean="0"/>
              <a:t>mask</a:t>
            </a:r>
            <a:r>
              <a:rPr lang="fr-FR" dirty="0" smtClean="0"/>
              <a:t> </a:t>
            </a:r>
            <a:endParaRPr lang="fr-FR" dirty="0"/>
          </a:p>
        </p:txBody>
      </p:sp>
      <p:sp>
        <p:nvSpPr>
          <p:cNvPr id="8" name="ZoneTexte 7"/>
          <p:cNvSpPr txBox="1"/>
          <p:nvPr/>
        </p:nvSpPr>
        <p:spPr>
          <a:xfrm>
            <a:off x="6854908" y="4874871"/>
            <a:ext cx="3775871" cy="369332"/>
          </a:xfrm>
          <a:prstGeom prst="rect">
            <a:avLst/>
          </a:prstGeom>
          <a:noFill/>
        </p:spPr>
        <p:txBody>
          <a:bodyPr wrap="square" rtlCol="0">
            <a:spAutoFit/>
          </a:bodyPr>
          <a:lstStyle/>
          <a:p>
            <a:r>
              <a:rPr lang="fr-FR" dirty="0" err="1"/>
              <a:t>Unsharp</a:t>
            </a:r>
            <a:r>
              <a:rPr lang="fr-FR" dirty="0"/>
              <a:t> </a:t>
            </a:r>
            <a:r>
              <a:rPr lang="fr-FR" dirty="0" err="1"/>
              <a:t>mask</a:t>
            </a:r>
            <a:r>
              <a:rPr lang="fr-FR" dirty="0"/>
              <a:t> </a:t>
            </a:r>
            <a:r>
              <a:rPr lang="fr-FR" dirty="0" smtClean="0"/>
              <a:t> + Convolution</a:t>
            </a:r>
            <a:endParaRPr lang="fr-FR" dirty="0"/>
          </a:p>
        </p:txBody>
      </p:sp>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3731" y="5554324"/>
            <a:ext cx="1609950" cy="990738"/>
          </a:xfrm>
          <a:prstGeom prst="rect">
            <a:avLst/>
          </a:prstGeom>
        </p:spPr>
      </p:pic>
      <p:sp>
        <p:nvSpPr>
          <p:cNvPr id="11" name="ZoneTexte 10"/>
          <p:cNvSpPr txBox="1"/>
          <p:nvPr/>
        </p:nvSpPr>
        <p:spPr>
          <a:xfrm>
            <a:off x="2672039" y="5619332"/>
            <a:ext cx="2128345" cy="646331"/>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fr-FR" dirty="0" smtClean="0"/>
              <a:t>Radius : 30 pixels</a:t>
            </a:r>
          </a:p>
          <a:p>
            <a:r>
              <a:rPr lang="fr-FR" dirty="0" smtClean="0"/>
              <a:t>Poids Masque : 0,8</a:t>
            </a:r>
            <a:endParaRPr lang="fr-FR" dirty="0"/>
          </a:p>
        </p:txBody>
      </p:sp>
    </p:spTree>
    <p:extLst>
      <p:ext uri="{BB962C8B-B14F-4D97-AF65-F5344CB8AC3E}">
        <p14:creationId xmlns:p14="http://schemas.microsoft.com/office/powerpoint/2010/main" val="23784598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Tentatives de prétraitements, premiers résultats :  </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39</a:t>
            </a:fld>
            <a:endParaRPr lang="en-US" dirty="0"/>
          </a:p>
        </p:txBody>
      </p:sp>
      <p:sp>
        <p:nvSpPr>
          <p:cNvPr id="7" name="ZoneTexte 6"/>
          <p:cNvSpPr txBox="1"/>
          <p:nvPr/>
        </p:nvSpPr>
        <p:spPr>
          <a:xfrm>
            <a:off x="2443285" y="5548907"/>
            <a:ext cx="3557465" cy="369332"/>
          </a:xfrm>
          <a:prstGeom prst="rect">
            <a:avLst/>
          </a:prstGeom>
          <a:noFill/>
        </p:spPr>
        <p:txBody>
          <a:bodyPr wrap="square" rtlCol="0">
            <a:spAutoFit/>
          </a:bodyPr>
          <a:lstStyle/>
          <a:p>
            <a:r>
              <a:rPr lang="fr-FR" dirty="0" smtClean="0"/>
              <a:t>Filtre </a:t>
            </a:r>
            <a:r>
              <a:rPr lang="fr-FR" dirty="0" err="1" smtClean="0"/>
              <a:t>moyenneur</a:t>
            </a:r>
            <a:r>
              <a:rPr lang="fr-FR" dirty="0" smtClean="0"/>
              <a:t>  + </a:t>
            </a:r>
            <a:r>
              <a:rPr lang="fr-FR" dirty="0" err="1" smtClean="0"/>
              <a:t>Unsharp</a:t>
            </a:r>
            <a:r>
              <a:rPr lang="fr-FR" dirty="0" smtClean="0"/>
              <a:t> </a:t>
            </a:r>
            <a:r>
              <a:rPr lang="fr-FR" dirty="0" err="1" smtClean="0"/>
              <a:t>mask</a:t>
            </a:r>
            <a:r>
              <a:rPr lang="fr-FR" dirty="0" smtClean="0"/>
              <a:t> </a:t>
            </a:r>
            <a:endParaRPr lang="fr-FR"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1289" y="1649702"/>
            <a:ext cx="10553700" cy="3793156"/>
          </a:xfrm>
          <a:prstGeom prst="rect">
            <a:avLst/>
          </a:prstGeom>
          <a:ln>
            <a:noFill/>
          </a:ln>
          <a:effectLst>
            <a:outerShdw blurRad="292100" dist="139700" dir="2700000" algn="tl" rotWithShape="0">
              <a:srgbClr val="333333">
                <a:alpha val="65000"/>
              </a:srgbClr>
            </a:outerShdw>
          </a:effectLst>
        </p:spPr>
      </p:pic>
      <p:sp>
        <p:nvSpPr>
          <p:cNvPr id="12" name="ZoneTexte 11"/>
          <p:cNvSpPr txBox="1"/>
          <p:nvPr/>
        </p:nvSpPr>
        <p:spPr>
          <a:xfrm>
            <a:off x="7734956" y="5518789"/>
            <a:ext cx="5360275" cy="369332"/>
          </a:xfrm>
          <a:prstGeom prst="rect">
            <a:avLst/>
          </a:prstGeom>
          <a:noFill/>
        </p:spPr>
        <p:txBody>
          <a:bodyPr wrap="square" rtlCol="0">
            <a:spAutoFit/>
          </a:bodyPr>
          <a:lstStyle/>
          <a:p>
            <a:r>
              <a:rPr lang="fr-FR" dirty="0" smtClean="0"/>
              <a:t>Seuil global : 30  Seuil local : 15</a:t>
            </a:r>
            <a:endParaRPr lang="fr-FR" dirty="0"/>
          </a:p>
        </p:txBody>
      </p:sp>
    </p:spTree>
    <p:extLst>
      <p:ext uri="{BB962C8B-B14F-4D97-AF65-F5344CB8AC3E}">
        <p14:creationId xmlns:p14="http://schemas.microsoft.com/office/powerpoint/2010/main" val="16094476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 Généralités</a:t>
            </a:r>
            <a:endParaRPr lang="fr-FR" dirty="0"/>
          </a:p>
        </p:txBody>
      </p:sp>
      <p:sp>
        <p:nvSpPr>
          <p:cNvPr id="3" name="Espace réservé du contenu 2"/>
          <p:cNvSpPr>
            <a:spLocks noGrp="1"/>
          </p:cNvSpPr>
          <p:nvPr>
            <p:ph idx="1"/>
          </p:nvPr>
        </p:nvSpPr>
        <p:spPr>
          <a:xfrm>
            <a:off x="1484310" y="1810656"/>
            <a:ext cx="10593390" cy="4056475"/>
          </a:xfrm>
        </p:spPr>
        <p:txBody>
          <a:bodyPr anchor="t">
            <a:noAutofit/>
          </a:bodyPr>
          <a:lstStyle/>
          <a:p>
            <a:pPr marL="0" indent="0">
              <a:buNone/>
            </a:pPr>
            <a:r>
              <a:rPr lang="fr-FR" sz="2200" dirty="0" smtClean="0"/>
              <a:t>Idée : à partir d’un scanner donné,</a:t>
            </a:r>
          </a:p>
          <a:p>
            <a:pPr marL="0" indent="0">
              <a:buNone/>
            </a:pPr>
            <a:r>
              <a:rPr lang="fr-FR" sz="2200" dirty="0" smtClean="0"/>
              <a:t> déterminer la position optimale des </a:t>
            </a:r>
          </a:p>
          <a:p>
            <a:pPr marL="0" indent="0">
              <a:buNone/>
            </a:pPr>
            <a:r>
              <a:rPr lang="fr-FR" sz="2200" dirty="0" smtClean="0"/>
              <a:t>pixels germes (+seuils) </a:t>
            </a:r>
          </a:p>
          <a:p>
            <a:pPr marL="0" indent="0">
              <a:buNone/>
            </a:pPr>
            <a:r>
              <a:rPr lang="fr-FR" sz="2200" dirty="0" smtClean="0"/>
              <a:t>en vue d’une segmentation </a:t>
            </a:r>
          </a:p>
          <a:p>
            <a:pPr marL="0" indent="0">
              <a:buNone/>
            </a:pPr>
            <a:r>
              <a:rPr lang="fr-FR" sz="2200" dirty="0" smtClean="0"/>
              <a:t>par croissance de régions.</a:t>
            </a:r>
          </a:p>
          <a:p>
            <a:pPr marL="0" indent="0">
              <a:buNone/>
            </a:pPr>
            <a:endParaRPr lang="fr-FR" sz="2200" dirty="0" smtClean="0">
              <a:sym typeface="Wingdings" panose="05000000000000000000" pitchFamily="2" charset="2"/>
            </a:endParaRPr>
          </a:p>
          <a:p>
            <a:pPr marL="0" indent="0">
              <a:buNone/>
            </a:pPr>
            <a:endParaRPr lang="fr-FR" sz="2200" dirty="0">
              <a:sym typeface="Wingdings" panose="05000000000000000000" pitchFamily="2" charset="2"/>
            </a:endParaRPr>
          </a:p>
          <a:p>
            <a:pPr marL="0" indent="0">
              <a:buNone/>
            </a:pPr>
            <a:r>
              <a:rPr lang="fr-FR" sz="2200" dirty="0" smtClean="0">
                <a:sym typeface="Wingdings" panose="05000000000000000000" pitchFamily="2" charset="2"/>
              </a:rPr>
              <a:t>Scanner + informations (« image » / « nonimage »)   positions des germes + seuils</a:t>
            </a:r>
            <a:endParaRPr lang="fr-FR" sz="2200" dirty="0" smtClean="0"/>
          </a:p>
          <a:p>
            <a:pPr marL="0" indent="0">
              <a:buNone/>
            </a:pPr>
            <a:endParaRPr lang="fr-FR" sz="2200" dirty="0"/>
          </a:p>
          <a:p>
            <a:pPr marL="0" indent="0">
              <a:buNone/>
            </a:pPr>
            <a:endParaRPr lang="fr-FR" sz="2200" dirty="0" smtClean="0"/>
          </a:p>
          <a:p>
            <a:pPr marL="514350" indent="-514350">
              <a:buAutoNum type="romanUcPeriod"/>
            </a:pPr>
            <a:endParaRPr lang="fr-FR" sz="22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8356" y="1006472"/>
            <a:ext cx="5450473" cy="39949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074937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Problème du prétraitement : </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40</a:t>
            </a:fld>
            <a:endParaRPr lang="en-US" dirty="0"/>
          </a:p>
        </p:txBody>
      </p:sp>
      <p:sp>
        <p:nvSpPr>
          <p:cNvPr id="7" name="ZoneTexte 6"/>
          <p:cNvSpPr txBox="1"/>
          <p:nvPr/>
        </p:nvSpPr>
        <p:spPr>
          <a:xfrm>
            <a:off x="2443285" y="5548907"/>
            <a:ext cx="3557465" cy="369332"/>
          </a:xfrm>
          <a:prstGeom prst="rect">
            <a:avLst/>
          </a:prstGeom>
          <a:noFill/>
        </p:spPr>
        <p:txBody>
          <a:bodyPr wrap="square" rtlCol="0">
            <a:spAutoFit/>
          </a:bodyPr>
          <a:lstStyle/>
          <a:p>
            <a:r>
              <a:rPr lang="fr-FR" dirty="0" smtClean="0"/>
              <a:t>Filtre </a:t>
            </a:r>
            <a:r>
              <a:rPr lang="fr-FR" dirty="0" err="1" smtClean="0"/>
              <a:t>moyenneur</a:t>
            </a:r>
            <a:r>
              <a:rPr lang="fr-FR" dirty="0" smtClean="0"/>
              <a:t>  + </a:t>
            </a:r>
            <a:r>
              <a:rPr lang="fr-FR" dirty="0" err="1" smtClean="0"/>
              <a:t>Unsharp</a:t>
            </a:r>
            <a:r>
              <a:rPr lang="fr-FR" dirty="0" smtClean="0"/>
              <a:t> </a:t>
            </a:r>
            <a:r>
              <a:rPr lang="fr-FR" dirty="0" err="1" smtClean="0"/>
              <a:t>mask</a:t>
            </a:r>
            <a:r>
              <a:rPr lang="fr-FR" dirty="0" smtClean="0"/>
              <a:t> </a:t>
            </a:r>
            <a:endParaRPr lang="fr-FR" dirty="0"/>
          </a:p>
        </p:txBody>
      </p:sp>
      <p:sp>
        <p:nvSpPr>
          <p:cNvPr id="12" name="ZoneTexte 11"/>
          <p:cNvSpPr txBox="1"/>
          <p:nvPr/>
        </p:nvSpPr>
        <p:spPr>
          <a:xfrm>
            <a:off x="7658756" y="5548907"/>
            <a:ext cx="5360275" cy="369332"/>
          </a:xfrm>
          <a:prstGeom prst="rect">
            <a:avLst/>
          </a:prstGeom>
          <a:noFill/>
        </p:spPr>
        <p:txBody>
          <a:bodyPr wrap="square" rtlCol="0">
            <a:spAutoFit/>
          </a:bodyPr>
          <a:lstStyle/>
          <a:p>
            <a:r>
              <a:rPr lang="fr-FR" dirty="0" smtClean="0"/>
              <a:t>Seuil global : 30  Seuil local : 15</a:t>
            </a:r>
            <a:endParaRPr lang="fr-FR"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5086" y="1639614"/>
            <a:ext cx="9807937" cy="3849757"/>
          </a:xfrm>
          <a:prstGeom prst="rect">
            <a:avLst/>
          </a:prstGeom>
          <a:ln>
            <a:noFill/>
          </a:ln>
          <a:effectLst>
            <a:outerShdw blurRad="292100" dist="139700" dir="2700000" algn="tl" rotWithShape="0">
              <a:srgbClr val="333333">
                <a:alpha val="65000"/>
              </a:srgbClr>
            </a:outerShdw>
          </a:effectLst>
        </p:spPr>
      </p:pic>
      <p:sp>
        <p:nvSpPr>
          <p:cNvPr id="6" name="ZoneTexte 5"/>
          <p:cNvSpPr txBox="1"/>
          <p:nvPr/>
        </p:nvSpPr>
        <p:spPr>
          <a:xfrm>
            <a:off x="2746191" y="6080997"/>
            <a:ext cx="8205665" cy="646331"/>
          </a:xfrm>
          <a:prstGeom prst="rect">
            <a:avLst/>
          </a:prstGeom>
          <a:noFill/>
        </p:spPr>
        <p:txBody>
          <a:bodyPr wrap="square" rtlCol="0">
            <a:spAutoFit/>
          </a:bodyPr>
          <a:lstStyle/>
          <a:p>
            <a:r>
              <a:rPr lang="fr-FR" dirty="0" smtClean="0"/>
              <a:t>Un même prétraitement ne fonctionne pas forcément pour deux images différentes, et peut détériorer les résultats</a:t>
            </a:r>
            <a:endParaRPr lang="fr-FR" dirty="0"/>
          </a:p>
        </p:txBody>
      </p:sp>
    </p:spTree>
    <p:extLst>
      <p:ext uri="{BB962C8B-B14F-4D97-AF65-F5344CB8AC3E}">
        <p14:creationId xmlns:p14="http://schemas.microsoft.com/office/powerpoint/2010/main" val="35673083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2625337"/>
            <a:ext cx="10018713" cy="1327301"/>
          </a:xfrm>
        </p:spPr>
        <p:txBody>
          <a:bodyPr/>
          <a:lstStyle/>
          <a:p>
            <a:r>
              <a:rPr lang="fr-FR" dirty="0" smtClean="0"/>
              <a:t>Démonstration Mini - RàPC</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41</a:t>
            </a:fld>
            <a:endParaRPr lang="en-US" dirty="0"/>
          </a:p>
        </p:txBody>
      </p:sp>
    </p:spTree>
    <p:extLst>
      <p:ext uri="{BB962C8B-B14F-4D97-AF65-F5344CB8AC3E}">
        <p14:creationId xmlns:p14="http://schemas.microsoft.com/office/powerpoint/2010/main" val="60706587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V. Suppression des muscles </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b="1" dirty="0" smtClean="0"/>
              <a:t>Idée</a:t>
            </a:r>
            <a:r>
              <a:rPr lang="fr-FR" dirty="0" smtClean="0"/>
              <a:t> : les muscles et la tumeur de rein sont parfois collés et de même intensité en niveaux de gris </a:t>
            </a:r>
            <a:r>
              <a:rPr lang="fr-FR" dirty="0" smtClean="0">
                <a:sym typeface="Wingdings" panose="05000000000000000000" pitchFamily="2" charset="2"/>
              </a:rPr>
              <a:t> il est inutile de conserver les muscles dans notre cas d’étude</a:t>
            </a:r>
            <a:endParaRPr lang="fr-FR" dirty="0" smtClean="0"/>
          </a:p>
          <a:p>
            <a:pPr marL="0" indent="0">
              <a:buNone/>
            </a:pPr>
            <a:r>
              <a:rPr lang="fr-FR" b="1" dirty="0" smtClean="0"/>
              <a:t>Objectif</a:t>
            </a:r>
            <a:r>
              <a:rPr lang="fr-FR" dirty="0" smtClean="0"/>
              <a:t> : améliorer la segmentation de la tumeur du rein, en évitant que la croissance de région ne se propage vers les muscles</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42</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8751" y="2909727"/>
            <a:ext cx="5461469" cy="36433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5198451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V. Suppression des muscles </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endParaRPr lang="fr-FR" b="1" dirty="0" smtClean="0"/>
          </a:p>
          <a:p>
            <a:pPr marL="0" indent="0">
              <a:buNone/>
            </a:pPr>
            <a:r>
              <a:rPr lang="fr-FR" b="1" dirty="0" smtClean="0"/>
              <a:t>Algorithme proposé : </a:t>
            </a:r>
            <a:endParaRPr lang="fr-FR" dirty="0" smtClean="0"/>
          </a:p>
          <a:p>
            <a:pPr marL="457200" indent="-457200">
              <a:buClrTx/>
              <a:buSzPct val="120000"/>
              <a:buFont typeface="+mj-lt"/>
              <a:buAutoNum type="arabicPeriod"/>
            </a:pPr>
            <a:r>
              <a:rPr lang="fr-FR" dirty="0" smtClean="0"/>
              <a:t>Placer des germes sur les muscles (sur l’image de base)</a:t>
            </a:r>
          </a:p>
          <a:p>
            <a:pPr marL="457200" indent="-457200">
              <a:buClrTx/>
              <a:buSzPct val="120000"/>
              <a:buFont typeface="+mj-lt"/>
              <a:buAutoNum type="arabicPeriod"/>
            </a:pPr>
            <a:r>
              <a:rPr lang="fr-FR" dirty="0" smtClean="0"/>
              <a:t>Segmenter par croissance de région les muscles</a:t>
            </a:r>
          </a:p>
          <a:p>
            <a:pPr marL="457200" indent="-457200">
              <a:buClrTx/>
              <a:buSzPct val="120000"/>
              <a:buFont typeface="+mj-lt"/>
              <a:buAutoNum type="arabicPeriod"/>
            </a:pPr>
            <a:r>
              <a:rPr lang="fr-FR" dirty="0" smtClean="0"/>
              <a:t>Supprimer les régions ainsi créées ( = niveau de gris à zéro)</a:t>
            </a:r>
          </a:p>
          <a:p>
            <a:pPr marL="457200" indent="-457200">
              <a:buClrTx/>
              <a:buSzPct val="120000"/>
              <a:buFont typeface="+mj-lt"/>
              <a:buAutoNum type="arabicPeriod"/>
            </a:pPr>
            <a:r>
              <a:rPr lang="fr-FR" dirty="0" smtClean="0"/>
              <a:t>Lancer une nouvelle segmentation avec des germes placés sur les organes </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43</a:t>
            </a:fld>
            <a:endParaRPr lang="en-US" dirty="0"/>
          </a:p>
        </p:txBody>
      </p:sp>
    </p:spTree>
    <p:extLst>
      <p:ext uri="{BB962C8B-B14F-4D97-AF65-F5344CB8AC3E}">
        <p14:creationId xmlns:p14="http://schemas.microsoft.com/office/powerpoint/2010/main" val="133352346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V. Suppression des muscles </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b="1" dirty="0" smtClean="0"/>
              <a:t>Problème : </a:t>
            </a:r>
          </a:p>
          <a:p>
            <a:pPr marL="0" indent="0">
              <a:spcBef>
                <a:spcPts val="0"/>
              </a:spcBef>
              <a:spcAft>
                <a:spcPts val="0"/>
              </a:spcAft>
              <a:buNone/>
            </a:pPr>
            <a:r>
              <a:rPr lang="fr-FR" dirty="0" smtClean="0"/>
              <a:t>En supprimant les muscles on risque de supprimer la tumeur </a:t>
            </a:r>
          </a:p>
          <a:p>
            <a:pPr marL="0" indent="0">
              <a:spcBef>
                <a:spcPts val="0"/>
              </a:spcBef>
              <a:spcAft>
                <a:spcPts val="0"/>
              </a:spcAft>
              <a:buNone/>
            </a:pPr>
            <a:r>
              <a:rPr lang="fr-FR" dirty="0" smtClean="0">
                <a:sym typeface="Wingdings" panose="05000000000000000000" pitchFamily="2" charset="2"/>
              </a:rPr>
              <a:t> Même problème que lors de la segmentation « classique »  prétraitement nécessaire</a:t>
            </a:r>
            <a:endParaRPr lang="fr-FR" dirty="0" smtClean="0"/>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44</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8849" y="2695904"/>
            <a:ext cx="6018328" cy="40148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3094835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V. Suppression des muscles </a:t>
            </a:r>
            <a:br>
              <a:rPr lang="fr-FR" dirty="0" smtClean="0"/>
            </a:br>
            <a:endParaRPr lang="fr-FR" dirty="0"/>
          </a:p>
        </p:txBody>
      </p:sp>
      <p:sp>
        <p:nvSpPr>
          <p:cNvPr id="3" name="Espace réservé du contenu 2"/>
          <p:cNvSpPr>
            <a:spLocks noGrp="1"/>
          </p:cNvSpPr>
          <p:nvPr>
            <p:ph idx="1"/>
          </p:nvPr>
        </p:nvSpPr>
        <p:spPr>
          <a:xfrm>
            <a:off x="1484310" y="1008993"/>
            <a:ext cx="10577061" cy="4433865"/>
          </a:xfrm>
        </p:spPr>
        <p:txBody>
          <a:bodyPr anchor="t">
            <a:normAutofit/>
          </a:bodyPr>
          <a:lstStyle/>
          <a:p>
            <a:pPr marL="0" indent="0">
              <a:buNone/>
            </a:pPr>
            <a:r>
              <a:rPr lang="fr-FR" b="1" dirty="0" smtClean="0"/>
              <a:t>Résultats obtenus : </a:t>
            </a:r>
            <a:endParaRPr lang="fr-FR" dirty="0" smtClean="0"/>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45</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2841" y="1506802"/>
            <a:ext cx="7216014" cy="5225073"/>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1280629" y="2364135"/>
            <a:ext cx="1297365" cy="646331"/>
          </a:xfrm>
          <a:prstGeom prst="rect">
            <a:avLst/>
          </a:prstGeom>
          <a:noFill/>
        </p:spPr>
        <p:txBody>
          <a:bodyPr wrap="square" rtlCol="0">
            <a:spAutoFit/>
          </a:bodyPr>
          <a:lstStyle/>
          <a:p>
            <a:r>
              <a:rPr lang="fr-FR" dirty="0" smtClean="0"/>
              <a:t>Image prétraitée</a:t>
            </a:r>
            <a:endParaRPr lang="fr-FR" dirty="0"/>
          </a:p>
        </p:txBody>
      </p:sp>
      <p:sp>
        <p:nvSpPr>
          <p:cNvPr id="8" name="ZoneTexte 7"/>
          <p:cNvSpPr txBox="1"/>
          <p:nvPr/>
        </p:nvSpPr>
        <p:spPr>
          <a:xfrm>
            <a:off x="9945302" y="2364135"/>
            <a:ext cx="1744168" cy="646331"/>
          </a:xfrm>
          <a:prstGeom prst="rect">
            <a:avLst/>
          </a:prstGeom>
          <a:noFill/>
        </p:spPr>
        <p:txBody>
          <a:bodyPr wrap="square" rtlCol="0">
            <a:spAutoFit/>
          </a:bodyPr>
          <a:lstStyle/>
          <a:p>
            <a:r>
              <a:rPr lang="fr-FR" dirty="0" smtClean="0"/>
              <a:t>Segmentation muscles</a:t>
            </a:r>
            <a:endParaRPr lang="fr-FR" dirty="0"/>
          </a:p>
        </p:txBody>
      </p:sp>
      <p:sp>
        <p:nvSpPr>
          <p:cNvPr id="9" name="ZoneTexte 8"/>
          <p:cNvSpPr txBox="1"/>
          <p:nvPr/>
        </p:nvSpPr>
        <p:spPr>
          <a:xfrm>
            <a:off x="1110206" y="5008663"/>
            <a:ext cx="1638212" cy="646331"/>
          </a:xfrm>
          <a:prstGeom prst="rect">
            <a:avLst/>
          </a:prstGeom>
          <a:noFill/>
        </p:spPr>
        <p:txBody>
          <a:bodyPr wrap="square" rtlCol="0">
            <a:spAutoFit/>
          </a:bodyPr>
          <a:lstStyle/>
          <a:p>
            <a:r>
              <a:rPr lang="fr-FR" dirty="0" smtClean="0"/>
              <a:t>Suppression muscles</a:t>
            </a:r>
            <a:endParaRPr lang="fr-FR" dirty="0"/>
          </a:p>
        </p:txBody>
      </p:sp>
      <p:sp>
        <p:nvSpPr>
          <p:cNvPr id="10" name="ZoneTexte 9"/>
          <p:cNvSpPr txBox="1"/>
          <p:nvPr/>
        </p:nvSpPr>
        <p:spPr>
          <a:xfrm>
            <a:off x="9950139" y="5003892"/>
            <a:ext cx="1639559" cy="646331"/>
          </a:xfrm>
          <a:prstGeom prst="rect">
            <a:avLst/>
          </a:prstGeom>
          <a:noFill/>
        </p:spPr>
        <p:txBody>
          <a:bodyPr wrap="square" rtlCol="0">
            <a:spAutoFit/>
          </a:bodyPr>
          <a:lstStyle/>
          <a:p>
            <a:r>
              <a:rPr lang="fr-FR" dirty="0" smtClean="0"/>
              <a:t>Segmentation tumeur</a:t>
            </a:r>
            <a:endParaRPr lang="fr-FR" dirty="0"/>
          </a:p>
        </p:txBody>
      </p:sp>
      <p:sp>
        <p:nvSpPr>
          <p:cNvPr id="12" name="ZoneTexte 11"/>
          <p:cNvSpPr txBox="1"/>
          <p:nvPr/>
        </p:nvSpPr>
        <p:spPr>
          <a:xfrm>
            <a:off x="5600700" y="1775097"/>
            <a:ext cx="371475" cy="369332"/>
          </a:xfrm>
          <a:prstGeom prst="rect">
            <a:avLst/>
          </a:prstGeom>
          <a:noFill/>
        </p:spPr>
        <p:txBody>
          <a:bodyPr wrap="square" rtlCol="0">
            <a:spAutoFit/>
          </a:bodyPr>
          <a:lstStyle/>
          <a:p>
            <a:r>
              <a:rPr lang="fr-FR" dirty="0" smtClean="0">
                <a:solidFill>
                  <a:schemeClr val="bg1"/>
                </a:solidFill>
                <a:latin typeface="Times New Roman" panose="02020603050405020304" pitchFamily="18" charset="0"/>
                <a:cs typeface="Times New Roman" panose="02020603050405020304" pitchFamily="18" charset="0"/>
              </a:rPr>
              <a:t>1</a:t>
            </a:r>
            <a:endParaRPr lang="fr-FR" dirty="0">
              <a:solidFill>
                <a:schemeClr val="bg1"/>
              </a:solidFill>
              <a:latin typeface="Times New Roman" panose="02020603050405020304" pitchFamily="18" charset="0"/>
              <a:cs typeface="Times New Roman" panose="02020603050405020304" pitchFamily="18" charset="0"/>
            </a:endParaRPr>
          </a:p>
        </p:txBody>
      </p:sp>
      <p:sp>
        <p:nvSpPr>
          <p:cNvPr id="13" name="ZoneTexte 12"/>
          <p:cNvSpPr txBox="1"/>
          <p:nvPr/>
        </p:nvSpPr>
        <p:spPr>
          <a:xfrm>
            <a:off x="9294866" y="1775097"/>
            <a:ext cx="371475" cy="369332"/>
          </a:xfrm>
          <a:prstGeom prst="rect">
            <a:avLst/>
          </a:prstGeom>
          <a:noFill/>
        </p:spPr>
        <p:txBody>
          <a:bodyPr wrap="square" rtlCol="0">
            <a:spAutoFit/>
          </a:bodyPr>
          <a:lstStyle/>
          <a:p>
            <a:r>
              <a:rPr lang="fr-FR" dirty="0" smtClean="0">
                <a:solidFill>
                  <a:schemeClr val="bg1"/>
                </a:solidFill>
                <a:latin typeface="Times New Roman" panose="02020603050405020304" pitchFamily="18" charset="0"/>
                <a:cs typeface="Times New Roman" panose="02020603050405020304" pitchFamily="18" charset="0"/>
              </a:rPr>
              <a:t>2</a:t>
            </a:r>
            <a:endParaRPr lang="fr-FR" dirty="0">
              <a:solidFill>
                <a:schemeClr val="bg1"/>
              </a:solidFill>
              <a:latin typeface="Times New Roman" panose="02020603050405020304" pitchFamily="18" charset="0"/>
              <a:cs typeface="Times New Roman" panose="02020603050405020304" pitchFamily="18" charset="0"/>
            </a:endParaRPr>
          </a:p>
        </p:txBody>
      </p:sp>
      <p:sp>
        <p:nvSpPr>
          <p:cNvPr id="14" name="ZoneTexte 13"/>
          <p:cNvSpPr txBox="1"/>
          <p:nvPr/>
        </p:nvSpPr>
        <p:spPr>
          <a:xfrm>
            <a:off x="5600700" y="4365632"/>
            <a:ext cx="371475" cy="369332"/>
          </a:xfrm>
          <a:prstGeom prst="rect">
            <a:avLst/>
          </a:prstGeom>
          <a:noFill/>
        </p:spPr>
        <p:txBody>
          <a:bodyPr wrap="square" rtlCol="0">
            <a:spAutoFit/>
          </a:bodyPr>
          <a:lstStyle/>
          <a:p>
            <a:r>
              <a:rPr lang="fr-FR" dirty="0" smtClean="0">
                <a:solidFill>
                  <a:schemeClr val="bg1"/>
                </a:solidFill>
                <a:latin typeface="Times New Roman" panose="02020603050405020304" pitchFamily="18" charset="0"/>
                <a:cs typeface="Times New Roman" panose="02020603050405020304" pitchFamily="18" charset="0"/>
              </a:rPr>
              <a:t>3</a:t>
            </a:r>
            <a:endParaRPr lang="fr-FR" dirty="0">
              <a:solidFill>
                <a:schemeClr val="bg1"/>
              </a:solidFill>
              <a:latin typeface="Times New Roman" panose="02020603050405020304" pitchFamily="18" charset="0"/>
              <a:cs typeface="Times New Roman" panose="02020603050405020304" pitchFamily="18" charset="0"/>
            </a:endParaRPr>
          </a:p>
        </p:txBody>
      </p:sp>
      <p:sp>
        <p:nvSpPr>
          <p:cNvPr id="15" name="ZoneTexte 14"/>
          <p:cNvSpPr txBox="1"/>
          <p:nvPr/>
        </p:nvSpPr>
        <p:spPr>
          <a:xfrm>
            <a:off x="9294865" y="4365632"/>
            <a:ext cx="371475" cy="369332"/>
          </a:xfrm>
          <a:prstGeom prst="rect">
            <a:avLst/>
          </a:prstGeom>
          <a:noFill/>
        </p:spPr>
        <p:txBody>
          <a:bodyPr wrap="square" rtlCol="0">
            <a:spAutoFit/>
          </a:bodyPr>
          <a:lstStyle/>
          <a:p>
            <a:r>
              <a:rPr lang="fr-FR" dirty="0" smtClean="0">
                <a:solidFill>
                  <a:schemeClr val="bg1"/>
                </a:solidFill>
                <a:latin typeface="Times New Roman" panose="02020603050405020304" pitchFamily="18" charset="0"/>
                <a:cs typeface="Times New Roman" panose="02020603050405020304" pitchFamily="18" charset="0"/>
              </a:rPr>
              <a:t>4</a:t>
            </a:r>
            <a:endParaRPr lang="fr-F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041602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320800"/>
            <a:ext cx="10577061" cy="4122058"/>
          </a:xfrm>
        </p:spPr>
        <p:txBody>
          <a:bodyPr anchor="t">
            <a:normAutofit/>
          </a:bodyPr>
          <a:lstStyle/>
          <a:p>
            <a:pPr marL="0" indent="0">
              <a:buNone/>
            </a:pPr>
            <a:r>
              <a:rPr lang="fr-FR" b="1" dirty="0" smtClean="0"/>
              <a:t>Présentation basée principalement sur deux articles :</a:t>
            </a:r>
          </a:p>
          <a:p>
            <a:pPr marL="0" indent="0">
              <a:buNone/>
            </a:pPr>
            <a:endParaRPr lang="fr-FR" b="1" dirty="0"/>
          </a:p>
          <a:p>
            <a:r>
              <a:rPr lang="fr-FR" b="1" dirty="0" smtClean="0"/>
              <a:t>[1] </a:t>
            </a:r>
            <a:r>
              <a:rPr lang="fr-FR" i="1" u="sng" dirty="0" err="1" smtClean="0"/>
              <a:t>Fuzzy</a:t>
            </a:r>
            <a:r>
              <a:rPr lang="fr-FR" i="1" u="sng" dirty="0" smtClean="0"/>
              <a:t> </a:t>
            </a:r>
            <a:r>
              <a:rPr lang="fr-FR" i="1" u="sng" dirty="0"/>
              <a:t>spatial relation </a:t>
            </a:r>
            <a:r>
              <a:rPr lang="fr-FR" i="1" u="sng" dirty="0" err="1"/>
              <a:t>ontology</a:t>
            </a:r>
            <a:r>
              <a:rPr lang="fr-FR" i="1" u="sng" dirty="0"/>
              <a:t> for image </a:t>
            </a:r>
            <a:r>
              <a:rPr lang="fr-FR" i="1" u="sng" dirty="0" err="1" smtClean="0"/>
              <a:t>interpretation</a:t>
            </a:r>
            <a:endParaRPr lang="fr-FR" i="1" u="sng" dirty="0" smtClean="0"/>
          </a:p>
          <a:p>
            <a:pPr marL="0" indent="0">
              <a:buNone/>
            </a:pPr>
            <a:r>
              <a:rPr lang="fr-FR" dirty="0"/>
              <a:t> </a:t>
            </a:r>
            <a:r>
              <a:rPr lang="fr-FR" dirty="0" smtClean="0"/>
              <a:t>    Céline </a:t>
            </a:r>
            <a:r>
              <a:rPr lang="fr-FR" dirty="0" err="1" smtClean="0"/>
              <a:t>Hudelot</a:t>
            </a:r>
            <a:r>
              <a:rPr lang="fr-FR" dirty="0" smtClean="0"/>
              <a:t>, </a:t>
            </a:r>
            <a:r>
              <a:rPr lang="fr-FR" dirty="0"/>
              <a:t>Jamal </a:t>
            </a:r>
            <a:r>
              <a:rPr lang="fr-FR" dirty="0" smtClean="0"/>
              <a:t>Atif, </a:t>
            </a:r>
            <a:r>
              <a:rPr lang="fr-FR" dirty="0"/>
              <a:t>Isabelle </a:t>
            </a:r>
            <a:r>
              <a:rPr lang="fr-FR" dirty="0" smtClean="0"/>
              <a:t>Bloch, 2008</a:t>
            </a:r>
          </a:p>
          <a:p>
            <a:r>
              <a:rPr lang="en-US" b="1" dirty="0" smtClean="0"/>
              <a:t>[2] </a:t>
            </a:r>
            <a:r>
              <a:rPr lang="en-US" i="1" u="sng" dirty="0" smtClean="0"/>
              <a:t>Integration </a:t>
            </a:r>
            <a:r>
              <a:rPr lang="en-US" i="1" u="sng" dirty="0"/>
              <a:t>of fuzzy spatial relations in deformable models—Application to </a:t>
            </a:r>
            <a:r>
              <a:rPr lang="en-US" i="1" u="sng" dirty="0" smtClean="0"/>
              <a:t>brain MRI segmentation</a:t>
            </a:r>
          </a:p>
          <a:p>
            <a:pPr marL="0" indent="0">
              <a:buNone/>
            </a:pPr>
            <a:r>
              <a:rPr lang="en-US" dirty="0"/>
              <a:t>     Olivier </a:t>
            </a:r>
            <a:r>
              <a:rPr lang="en-US" dirty="0" err="1" smtClean="0"/>
              <a:t>Colliot</a:t>
            </a:r>
            <a:r>
              <a:rPr lang="en-US" dirty="0" smtClean="0"/>
              <a:t>, </a:t>
            </a:r>
            <a:r>
              <a:rPr lang="en-US" dirty="0"/>
              <a:t>Oscar </a:t>
            </a:r>
            <a:r>
              <a:rPr lang="en-US" dirty="0" err="1"/>
              <a:t>Camara</a:t>
            </a:r>
            <a:r>
              <a:rPr lang="en-US" dirty="0"/>
              <a:t>, Isabelle </a:t>
            </a:r>
            <a:r>
              <a:rPr lang="en-US" dirty="0" smtClean="0"/>
              <a:t>Bloch, 2006</a:t>
            </a:r>
          </a:p>
          <a:p>
            <a:pPr marL="0" indent="0">
              <a:buNone/>
            </a:pPr>
            <a:r>
              <a:rPr lang="en-US" dirty="0"/>
              <a:t> </a:t>
            </a:r>
            <a:r>
              <a:rPr lang="en-US" dirty="0" smtClean="0"/>
              <a:t>    (TELECOM </a:t>
            </a:r>
            <a:r>
              <a:rPr lang="en-US" dirty="0" err="1" smtClean="0"/>
              <a:t>ParisTech</a:t>
            </a:r>
            <a:r>
              <a:rPr lang="en-US" dirty="0" smtClean="0"/>
              <a:t>)</a:t>
            </a:r>
            <a:endParaRPr lang="fr-FR" dirty="0"/>
          </a:p>
          <a:p>
            <a:pPr marL="0" indent="0">
              <a:buNone/>
            </a:pP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46</a:t>
            </a:fld>
            <a:endParaRPr lang="en-US" dirty="0"/>
          </a:p>
        </p:txBody>
      </p:sp>
    </p:spTree>
    <p:extLst>
      <p:ext uri="{BB962C8B-B14F-4D97-AF65-F5344CB8AC3E}">
        <p14:creationId xmlns:p14="http://schemas.microsoft.com/office/powerpoint/2010/main" val="244363333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320800"/>
            <a:ext cx="10577061" cy="4911456"/>
          </a:xfrm>
        </p:spPr>
        <p:txBody>
          <a:bodyPr anchor="t">
            <a:normAutofit lnSpcReduction="10000"/>
          </a:bodyPr>
          <a:lstStyle/>
          <a:p>
            <a:pPr marL="0" indent="0">
              <a:buNone/>
            </a:pPr>
            <a:r>
              <a:rPr lang="fr-FR" sz="2800" b="1" dirty="0" smtClean="0"/>
              <a:t>Les relations spatiales : </a:t>
            </a:r>
          </a:p>
          <a:p>
            <a:pPr marL="0" indent="0">
              <a:buNone/>
            </a:pPr>
            <a:r>
              <a:rPr lang="fr-FR" b="1" dirty="0" smtClean="0"/>
              <a:t>Idée :              </a:t>
            </a:r>
            <a:r>
              <a:rPr lang="fr-FR" dirty="0" smtClean="0"/>
              <a:t>Décrire la position d’objets les uns par rapport aux autres</a:t>
            </a:r>
          </a:p>
          <a:p>
            <a:pPr marL="0" indent="0">
              <a:buNone/>
            </a:pPr>
            <a:r>
              <a:rPr lang="fr-FR" b="1" dirty="0" smtClean="0"/>
              <a:t>Exemples</a:t>
            </a:r>
            <a:r>
              <a:rPr lang="fr-FR" dirty="0" smtClean="0"/>
              <a:t> </a:t>
            </a:r>
            <a:r>
              <a:rPr lang="fr-FR" i="1" dirty="0" smtClean="0"/>
              <a:t>:    X à droite de Y</a:t>
            </a:r>
            <a:r>
              <a:rPr lang="fr-FR" dirty="0" smtClean="0"/>
              <a:t>, </a:t>
            </a:r>
            <a:r>
              <a:rPr lang="fr-FR" i="1" dirty="0" smtClean="0"/>
              <a:t>X proche de Y</a:t>
            </a:r>
            <a:r>
              <a:rPr lang="fr-FR" dirty="0" smtClean="0"/>
              <a:t>, </a:t>
            </a:r>
            <a:r>
              <a:rPr lang="fr-FR" i="1" dirty="0" smtClean="0"/>
              <a:t>X en dessous et à droite de Y</a:t>
            </a:r>
            <a:r>
              <a:rPr lang="fr-FR" dirty="0" smtClean="0"/>
              <a:t>, etc.</a:t>
            </a:r>
          </a:p>
          <a:p>
            <a:pPr marL="0" indent="0">
              <a:buNone/>
            </a:pPr>
            <a:r>
              <a:rPr lang="fr-FR" b="1" dirty="0" smtClean="0"/>
              <a:t>Contrainte </a:t>
            </a:r>
            <a:r>
              <a:rPr lang="fr-FR" dirty="0" smtClean="0"/>
              <a:t>: Nécessite souvent un objet de référence pour décrire la relation</a:t>
            </a:r>
          </a:p>
          <a:p>
            <a:pPr marL="0" indent="0">
              <a:buNone/>
            </a:pPr>
            <a:r>
              <a:rPr lang="fr-FR" b="1" dirty="0" smtClean="0"/>
              <a:t>Intérêt</a:t>
            </a:r>
            <a:r>
              <a:rPr lang="fr-FR" dirty="0" smtClean="0"/>
              <a:t> :         - évaluer rapidement la position d’un organe </a:t>
            </a:r>
            <a:r>
              <a:rPr lang="fr-FR" dirty="0" smtClean="0">
                <a:sym typeface="Wingdings" panose="05000000000000000000" pitchFamily="2" charset="2"/>
              </a:rPr>
              <a:t> pour placer les germes</a:t>
            </a:r>
            <a:endParaRPr lang="fr-FR" dirty="0" smtClean="0"/>
          </a:p>
          <a:p>
            <a:pPr marL="0" indent="0">
              <a:buNone/>
            </a:pPr>
            <a:r>
              <a:rPr lang="fr-FR" dirty="0"/>
              <a:t>	</a:t>
            </a:r>
            <a:r>
              <a:rPr lang="fr-FR" dirty="0" smtClean="0"/>
              <a:t>	           - améliorer la qualité de l’information pour des images  	           	 		                   « compliquées » à segmenter</a:t>
            </a:r>
          </a:p>
          <a:p>
            <a:pPr marL="0" indent="0">
              <a:buNone/>
            </a:pPr>
            <a:r>
              <a:rPr lang="fr-FR" b="1" dirty="0" smtClean="0"/>
              <a:t>Problème :   </a:t>
            </a:r>
            <a:r>
              <a:rPr lang="fr-FR" dirty="0" smtClean="0"/>
              <a:t>Impossible de décrire de manière exacte ces relations (au contraire  	                   d’un formulaire par exemple) </a:t>
            </a:r>
            <a:r>
              <a:rPr lang="fr-FR" dirty="0" smtClean="0">
                <a:sym typeface="Wingdings" panose="05000000000000000000" pitchFamily="2" charset="2"/>
              </a:rPr>
              <a:t> ambiguïté </a:t>
            </a:r>
            <a:endParaRPr lang="fr-FR" dirty="0" smtClean="0"/>
          </a:p>
          <a:p>
            <a:pPr marL="0" indent="0">
              <a:buNone/>
            </a:pPr>
            <a:r>
              <a:rPr lang="fr-FR" b="1" dirty="0" smtClean="0"/>
              <a:t>Solution :      </a:t>
            </a:r>
            <a:r>
              <a:rPr lang="fr-FR" dirty="0" smtClean="0"/>
              <a:t>Ajouter de la logique floue</a:t>
            </a:r>
          </a:p>
          <a:p>
            <a:pPr marL="0" indent="0">
              <a:buNone/>
            </a:pPr>
            <a:endParaRPr lang="fr-FR" b="1"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47</a:t>
            </a:fld>
            <a:endParaRPr lang="en-US" dirty="0"/>
          </a:p>
        </p:txBody>
      </p:sp>
    </p:spTree>
    <p:extLst>
      <p:ext uri="{BB962C8B-B14F-4D97-AF65-F5344CB8AC3E}">
        <p14:creationId xmlns:p14="http://schemas.microsoft.com/office/powerpoint/2010/main" val="235796572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lnSpcReduction="10000"/>
          </a:bodyPr>
          <a:lstStyle/>
          <a:p>
            <a:pPr marL="0" indent="0">
              <a:buNone/>
            </a:pPr>
            <a:r>
              <a:rPr lang="fr-FR" sz="2800" b="1" dirty="0" smtClean="0"/>
              <a:t>Les relations spatiales, exemple :</a:t>
            </a:r>
          </a:p>
          <a:p>
            <a:pPr marL="0" indent="0">
              <a:buNone/>
            </a:pPr>
            <a:endParaRPr lang="fr-FR" b="1" dirty="0" smtClean="0"/>
          </a:p>
          <a:p>
            <a:pPr marL="0" indent="0">
              <a:buNone/>
            </a:pPr>
            <a:endParaRPr lang="fr-FR" b="1" dirty="0"/>
          </a:p>
          <a:p>
            <a:pPr marL="0" indent="0">
              <a:buNone/>
            </a:pPr>
            <a:endParaRPr lang="fr-FR" b="1" dirty="0" smtClean="0"/>
          </a:p>
          <a:p>
            <a:pPr marL="0" indent="0">
              <a:buNone/>
            </a:pPr>
            <a:endParaRPr lang="fr-FR" b="1" dirty="0"/>
          </a:p>
          <a:p>
            <a:pPr marL="0" indent="0">
              <a:buNone/>
            </a:pPr>
            <a:endParaRPr lang="fr-FR" b="1" dirty="0" smtClean="0"/>
          </a:p>
          <a:p>
            <a:pPr marL="0" indent="0">
              <a:buNone/>
            </a:pPr>
            <a:endParaRPr lang="fr-FR" dirty="0" smtClean="0"/>
          </a:p>
          <a:p>
            <a:pPr marL="0" indent="0">
              <a:buNone/>
            </a:pPr>
            <a:r>
              <a:rPr lang="fr-FR" dirty="0" smtClean="0"/>
              <a:t>O est à droite de R, en bas de R, proche de R ?</a:t>
            </a:r>
          </a:p>
          <a:p>
            <a:pPr marL="0" indent="0">
              <a:buNone/>
            </a:pPr>
            <a:r>
              <a:rPr lang="fr-FR" dirty="0">
                <a:sym typeface="Wingdings" panose="05000000000000000000" pitchFamily="2" charset="2"/>
              </a:rPr>
              <a:t> Si oui, à quel point, quel degré ? </a:t>
            </a:r>
            <a:endParaRPr lang="fr-FR" dirty="0" smtClean="0"/>
          </a:p>
          <a:p>
            <a:pPr marL="0" indent="0">
              <a:buNone/>
            </a:pPr>
            <a:r>
              <a:rPr lang="fr-FR" dirty="0" smtClean="0">
                <a:sym typeface="Wingdings" panose="05000000000000000000" pitchFamily="2" charset="2"/>
              </a:rPr>
              <a:t> Fonctions à définir selon le contexte (scanner, astronomie, etc.)</a:t>
            </a: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48</a:t>
            </a:fld>
            <a:endParaRPr lang="en-US" dirty="0"/>
          </a:p>
        </p:txBody>
      </p:sp>
      <p:graphicFrame>
        <p:nvGraphicFramePr>
          <p:cNvPr id="16" name="Objet 15"/>
          <p:cNvGraphicFramePr>
            <a:graphicFrameLocks noChangeAspect="1"/>
          </p:cNvGraphicFramePr>
          <p:nvPr>
            <p:extLst>
              <p:ext uri="{D42A27DB-BD31-4B8C-83A1-F6EECF244321}">
                <p14:modId xmlns:p14="http://schemas.microsoft.com/office/powerpoint/2010/main" val="1780754790"/>
              </p:ext>
            </p:extLst>
          </p:nvPr>
        </p:nvGraphicFramePr>
        <p:xfrm>
          <a:off x="4917278" y="1773950"/>
          <a:ext cx="3152775" cy="2733675"/>
        </p:xfrm>
        <a:graphic>
          <a:graphicData uri="http://schemas.openxmlformats.org/presentationml/2006/ole">
            <mc:AlternateContent xmlns:mc="http://schemas.openxmlformats.org/markup-compatibility/2006">
              <mc:Choice xmlns:v="urn:schemas-microsoft-com:vml" Requires="v">
                <p:oleObj spid="_x0000_s3346" name="Feuille de calcul" r:id="rId4" imgW="3152934" imgH="2733535" progId="Excel.Sheet.12">
                  <p:embed/>
                </p:oleObj>
              </mc:Choice>
              <mc:Fallback>
                <p:oleObj name="Feuille de calcul" r:id="rId4" imgW="3152934" imgH="2733535" progId="Excel.Sheet.12">
                  <p:embed/>
                  <p:pic>
                    <p:nvPicPr>
                      <p:cNvPr id="0" name=""/>
                      <p:cNvPicPr/>
                      <p:nvPr/>
                    </p:nvPicPr>
                    <p:blipFill>
                      <a:blip r:embed="rId5"/>
                      <a:stretch>
                        <a:fillRect/>
                      </a:stretch>
                    </p:blipFill>
                    <p:spPr>
                      <a:xfrm>
                        <a:off x="4917278" y="1773950"/>
                        <a:ext cx="3152775" cy="2733675"/>
                      </a:xfrm>
                      <a:prstGeom prst="rect">
                        <a:avLst/>
                      </a:prstGeom>
                      <a:ln>
                        <a:solidFill>
                          <a:schemeClr val="tx1"/>
                        </a:solidFill>
                      </a:ln>
                    </p:spPr>
                  </p:pic>
                </p:oleObj>
              </mc:Fallback>
            </mc:AlternateContent>
          </a:graphicData>
        </a:graphic>
      </p:graphicFrame>
    </p:spTree>
    <p:extLst>
      <p:ext uri="{BB962C8B-B14F-4D97-AF65-F5344CB8AC3E}">
        <p14:creationId xmlns:p14="http://schemas.microsoft.com/office/powerpoint/2010/main" val="54323083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lnSpcReduction="10000"/>
          </a:bodyPr>
          <a:lstStyle/>
          <a:p>
            <a:pPr marL="0" indent="0">
              <a:buNone/>
            </a:pPr>
            <a:r>
              <a:rPr lang="fr-FR" sz="2800" b="1" dirty="0" smtClean="0"/>
              <a:t>Les relations spatiales sous différents types :</a:t>
            </a:r>
          </a:p>
          <a:p>
            <a:r>
              <a:rPr lang="fr-FR" dirty="0" smtClean="0"/>
              <a:t>Topologique (ex: RCC : </a:t>
            </a:r>
            <a:r>
              <a:rPr lang="fr-FR" i="1" dirty="0" smtClean="0"/>
              <a:t>inclut dans</a:t>
            </a:r>
            <a:r>
              <a:rPr lang="fr-FR" dirty="0" smtClean="0"/>
              <a:t>, </a:t>
            </a:r>
            <a:r>
              <a:rPr lang="fr-FR" i="1" dirty="0" smtClean="0"/>
              <a:t>partiellement inclut dans</a:t>
            </a:r>
            <a:r>
              <a:rPr lang="fr-FR" dirty="0" smtClean="0"/>
              <a:t>, etc.)</a:t>
            </a:r>
          </a:p>
          <a:p>
            <a:r>
              <a:rPr lang="fr-FR" dirty="0" smtClean="0"/>
              <a:t>Directionnelle (</a:t>
            </a:r>
            <a:r>
              <a:rPr lang="fr-FR" i="1" dirty="0" smtClean="0"/>
              <a:t>gauche</a:t>
            </a:r>
            <a:r>
              <a:rPr lang="fr-FR" dirty="0" smtClean="0"/>
              <a:t>, </a:t>
            </a:r>
            <a:r>
              <a:rPr lang="fr-FR" i="1" dirty="0" smtClean="0"/>
              <a:t>bas</a:t>
            </a:r>
            <a:r>
              <a:rPr lang="fr-FR" dirty="0" smtClean="0"/>
              <a:t>, </a:t>
            </a:r>
            <a:r>
              <a:rPr lang="fr-FR" i="1" dirty="0" smtClean="0"/>
              <a:t>droite</a:t>
            </a:r>
            <a:r>
              <a:rPr lang="fr-FR" dirty="0" smtClean="0"/>
              <a:t>, </a:t>
            </a:r>
            <a:r>
              <a:rPr lang="fr-FR" i="1" dirty="0" smtClean="0"/>
              <a:t>haut, en dessous, etc.)</a:t>
            </a:r>
          </a:p>
          <a:p>
            <a:r>
              <a:rPr lang="fr-FR" dirty="0" smtClean="0"/>
              <a:t>De distance (</a:t>
            </a:r>
            <a:r>
              <a:rPr lang="fr-FR" i="1" dirty="0" smtClean="0"/>
              <a:t>proche</a:t>
            </a:r>
            <a:r>
              <a:rPr lang="fr-FR" dirty="0" smtClean="0"/>
              <a:t>, </a:t>
            </a:r>
            <a:r>
              <a:rPr lang="fr-FR" i="1" dirty="0" smtClean="0"/>
              <a:t>loin</a:t>
            </a:r>
            <a:r>
              <a:rPr lang="fr-FR" dirty="0" smtClean="0"/>
              <a:t>, </a:t>
            </a:r>
            <a:r>
              <a:rPr lang="fr-FR" i="1" dirty="0" smtClean="0"/>
              <a:t>très</a:t>
            </a:r>
            <a:r>
              <a:rPr lang="fr-FR" dirty="0" smtClean="0"/>
              <a:t> </a:t>
            </a:r>
            <a:r>
              <a:rPr lang="fr-FR" i="1" dirty="0" smtClean="0"/>
              <a:t>proche</a:t>
            </a:r>
            <a:r>
              <a:rPr lang="fr-FR" dirty="0" smtClean="0"/>
              <a:t>, </a:t>
            </a:r>
            <a:r>
              <a:rPr lang="fr-FR" i="1" dirty="0" smtClean="0"/>
              <a:t>très</a:t>
            </a:r>
            <a:r>
              <a:rPr lang="fr-FR" dirty="0" smtClean="0"/>
              <a:t> </a:t>
            </a:r>
            <a:r>
              <a:rPr lang="fr-FR" i="1" dirty="0" smtClean="0"/>
              <a:t>loin</a:t>
            </a:r>
            <a:r>
              <a:rPr lang="fr-FR" dirty="0" smtClean="0"/>
              <a:t>, etc.)</a:t>
            </a:r>
          </a:p>
          <a:p>
            <a:pPr marL="0" indent="0">
              <a:buNone/>
            </a:pPr>
            <a:endParaRPr lang="fr-FR" b="1" dirty="0" smtClean="0"/>
          </a:p>
          <a:p>
            <a:pPr marL="0" indent="0">
              <a:buNone/>
            </a:pPr>
            <a:r>
              <a:rPr lang="fr-FR" b="1" dirty="0" smtClean="0"/>
              <a:t>Plusieurs repr</a:t>
            </a:r>
            <a:r>
              <a:rPr lang="fr-FR" b="1" dirty="0"/>
              <a:t>é</a:t>
            </a:r>
            <a:r>
              <a:rPr lang="fr-FR" b="1" dirty="0" smtClean="0"/>
              <a:t>sentations mathématiques :</a:t>
            </a:r>
          </a:p>
          <a:p>
            <a:r>
              <a:rPr lang="fr-FR" dirty="0" smtClean="0"/>
              <a:t>Des nombres</a:t>
            </a:r>
          </a:p>
          <a:p>
            <a:r>
              <a:rPr lang="fr-FR" dirty="0" smtClean="0"/>
              <a:t>Des angles</a:t>
            </a:r>
          </a:p>
          <a:p>
            <a:r>
              <a:rPr lang="fr-FR" dirty="0" smtClean="0"/>
              <a:t>Des intervalles</a:t>
            </a:r>
          </a:p>
          <a:p>
            <a:r>
              <a:rPr lang="fr-FR" dirty="0" smtClean="0"/>
              <a:t>Etc.</a:t>
            </a:r>
          </a:p>
          <a:p>
            <a:pPr marL="0" indent="0">
              <a:buNone/>
            </a:pPr>
            <a:endParaRPr lang="fr-FR" b="1" dirty="0"/>
          </a:p>
          <a:p>
            <a:pPr marL="0" indent="0">
              <a:buNone/>
            </a:pPr>
            <a:endParaRPr lang="fr-FR" b="1" dirty="0" smtClean="0"/>
          </a:p>
          <a:p>
            <a:pPr marL="0" indent="0">
              <a:buNone/>
            </a:pPr>
            <a:endParaRPr lang="fr-FR" b="1" dirty="0"/>
          </a:p>
          <a:p>
            <a:pPr marL="0" indent="0">
              <a:buNone/>
            </a:pPr>
            <a:endParaRPr lang="fr-FR" b="1" dirty="0" smtClean="0"/>
          </a:p>
          <a:p>
            <a:pPr marL="0" indent="0">
              <a:buNone/>
            </a:pPr>
            <a:endParaRPr lang="fr-FR"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49</a:t>
            </a:fld>
            <a:endParaRPr lang="en-US" dirty="0"/>
          </a:p>
        </p:txBody>
      </p:sp>
    </p:spTree>
    <p:extLst>
      <p:ext uri="{BB962C8B-B14F-4D97-AF65-F5344CB8AC3E}">
        <p14:creationId xmlns:p14="http://schemas.microsoft.com/office/powerpoint/2010/main" val="17149624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706258"/>
          </a:xfrm>
        </p:spPr>
        <p:txBody>
          <a:bodyPr anchor="t">
            <a:normAutofit lnSpcReduction="10000"/>
          </a:bodyPr>
          <a:lstStyle/>
          <a:p>
            <a:pPr marL="0" indent="0">
              <a:buNone/>
            </a:pPr>
            <a:r>
              <a:rPr lang="fr-FR" dirty="0" smtClean="0"/>
              <a:t>Un Cas : </a:t>
            </a:r>
          </a:p>
          <a:p>
            <a:r>
              <a:rPr lang="fr-FR" dirty="0" smtClean="0"/>
              <a:t>Problème </a:t>
            </a:r>
          </a:p>
          <a:p>
            <a:r>
              <a:rPr lang="fr-FR" dirty="0" smtClean="0"/>
              <a:t>Solution</a:t>
            </a:r>
          </a:p>
          <a:p>
            <a:r>
              <a:rPr lang="fr-FR" dirty="0" smtClean="0"/>
              <a:t>(+Description)</a:t>
            </a:r>
          </a:p>
          <a:p>
            <a:r>
              <a:rPr lang="fr-FR" dirty="0" smtClean="0"/>
              <a:t>Ces données sont représentées de diverses manières :</a:t>
            </a:r>
          </a:p>
          <a:p>
            <a:pPr lvl="1"/>
            <a:r>
              <a:rPr lang="fr-FR" dirty="0" smtClean="0"/>
              <a:t>Vocabulaire </a:t>
            </a:r>
            <a:r>
              <a:rPr lang="fr-FR" dirty="0" smtClean="0">
                <a:sym typeface="Wingdings" panose="05000000000000000000" pitchFamily="2" charset="2"/>
              </a:rPr>
              <a:t> concepts / relations (Représentation de K, graphes)</a:t>
            </a:r>
            <a:endParaRPr lang="fr-FR" dirty="0" smtClean="0"/>
          </a:p>
          <a:p>
            <a:pPr lvl="1"/>
            <a:r>
              <a:rPr lang="fr-FR" dirty="0" smtClean="0"/>
              <a:t>Données numériques</a:t>
            </a:r>
          </a:p>
          <a:p>
            <a:pPr lvl="1"/>
            <a:endParaRPr lang="fr-FR" dirty="0" smtClean="0"/>
          </a:p>
          <a:p>
            <a:pPr marL="0" indent="0">
              <a:buNone/>
            </a:pPr>
            <a:r>
              <a:rPr lang="fr-FR" dirty="0" smtClean="0"/>
              <a:t>Exemple : Problème = composition tarte aux pommes </a:t>
            </a:r>
          </a:p>
          <a:p>
            <a:pPr marL="0" indent="0">
              <a:buNone/>
            </a:pPr>
            <a:r>
              <a:rPr lang="fr-FR" dirty="0"/>
              <a:t>	</a:t>
            </a:r>
            <a:r>
              <a:rPr lang="fr-FR" dirty="0" smtClean="0"/>
              <a:t>	       Solution = 3pommes, 100g de sucre, etc.</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264474706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Différentes manières de représenter un type de relation :</a:t>
            </a:r>
          </a:p>
          <a:p>
            <a:pPr marL="0" indent="0">
              <a:buNone/>
            </a:pPr>
            <a:r>
              <a:rPr lang="fr-FR" sz="2800" b="1" dirty="0" smtClean="0"/>
              <a:t>Exemple avec une relation directionnelle « à droite »</a:t>
            </a:r>
          </a:p>
          <a:p>
            <a:r>
              <a:rPr lang="fr-FR" sz="2800" b="1" dirty="0"/>
              <a:t>	</a:t>
            </a:r>
            <a:r>
              <a:rPr lang="fr-FR" sz="2800" dirty="0" smtClean="0"/>
              <a:t>(</a:t>
            </a:r>
            <a:r>
              <a:rPr lang="fr-FR" dirty="0" smtClean="0"/>
              <a:t>Objet x, Objet y)</a:t>
            </a:r>
            <a:endParaRPr lang="fr-FR" dirty="0"/>
          </a:p>
          <a:p>
            <a:r>
              <a:rPr lang="fr-FR" dirty="0"/>
              <a:t>	</a:t>
            </a:r>
            <a:r>
              <a:rPr lang="fr-FR" dirty="0" smtClean="0"/>
              <a:t>« à </a:t>
            </a:r>
            <a:r>
              <a:rPr lang="fr-FR" dirty="0"/>
              <a:t>droite de </a:t>
            </a:r>
            <a:r>
              <a:rPr lang="fr-FR" dirty="0" smtClean="0"/>
              <a:t>X »</a:t>
            </a:r>
            <a:endParaRPr lang="fr-FR" dirty="0"/>
          </a:p>
          <a:p>
            <a:r>
              <a:rPr lang="fr-FR" dirty="0"/>
              <a:t>	</a:t>
            </a:r>
            <a:r>
              <a:rPr lang="fr-FR" dirty="0" smtClean="0"/>
              <a:t>« X </a:t>
            </a:r>
            <a:r>
              <a:rPr lang="fr-FR" dirty="0"/>
              <a:t>est à droite de </a:t>
            </a:r>
            <a:r>
              <a:rPr lang="fr-FR" dirty="0" smtClean="0"/>
              <a:t>Y »</a:t>
            </a:r>
            <a:endParaRPr lang="fr-FR" dirty="0"/>
          </a:p>
          <a:p>
            <a:r>
              <a:rPr lang="fr-FR" dirty="0"/>
              <a:t>	</a:t>
            </a:r>
            <a:r>
              <a:rPr lang="fr-FR" dirty="0" smtClean="0"/>
              <a:t>« à droite »</a:t>
            </a:r>
            <a:endParaRPr lang="fr-FR" dirty="0"/>
          </a:p>
          <a:p>
            <a:r>
              <a:rPr lang="fr-FR" dirty="0"/>
              <a:t>	</a:t>
            </a:r>
            <a:r>
              <a:rPr lang="fr-FR" dirty="0" err="1"/>
              <a:t>etc</a:t>
            </a:r>
            <a:r>
              <a:rPr lang="fr-FR" dirty="0" smtClean="0"/>
              <a:t>,</a:t>
            </a: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50</a:t>
            </a:fld>
            <a:endParaRPr lang="en-US" dirty="0"/>
          </a:p>
        </p:txBody>
      </p:sp>
      <p:pic>
        <p:nvPicPr>
          <p:cNvPr id="4" name="Image 3"/>
          <p:cNvPicPr>
            <a:picLocks noChangeAspect="1"/>
          </p:cNvPicPr>
          <p:nvPr/>
        </p:nvPicPr>
        <p:blipFill>
          <a:blip r:embed="rId3"/>
          <a:stretch>
            <a:fillRect/>
          </a:stretch>
        </p:blipFill>
        <p:spPr>
          <a:xfrm>
            <a:off x="5787890" y="2371456"/>
            <a:ext cx="4229100" cy="3495675"/>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5732980" y="6000118"/>
            <a:ext cx="4338919" cy="646331"/>
          </a:xfrm>
          <a:prstGeom prst="rect">
            <a:avLst/>
          </a:prstGeom>
          <a:noFill/>
        </p:spPr>
        <p:txBody>
          <a:bodyPr wrap="square" rtlCol="0">
            <a:spAutoFit/>
          </a:bodyPr>
          <a:lstStyle/>
          <a:p>
            <a:pPr algn="ctr"/>
            <a:r>
              <a:rPr lang="fr-FR" dirty="0" smtClean="0"/>
              <a:t>[1] Différences entre « à droite », « à droite de » et « x est à droite de y »</a:t>
            </a:r>
            <a:endParaRPr lang="fr-FR" dirty="0"/>
          </a:p>
        </p:txBody>
      </p:sp>
    </p:spTree>
    <p:extLst>
      <p:ext uri="{BB962C8B-B14F-4D97-AF65-F5344CB8AC3E}">
        <p14:creationId xmlns:p14="http://schemas.microsoft.com/office/powerpoint/2010/main" val="143053028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555672" y="1150883"/>
            <a:ext cx="10577061" cy="5081373"/>
          </a:xfrm>
        </p:spPr>
        <p:txBody>
          <a:bodyPr anchor="t">
            <a:normAutofit/>
          </a:bodyPr>
          <a:lstStyle/>
          <a:p>
            <a:pPr marL="0" indent="0">
              <a:buNone/>
            </a:pPr>
            <a:r>
              <a:rPr lang="fr-FR" sz="2800" b="1" dirty="0" smtClean="0"/>
              <a:t>RCC (</a:t>
            </a:r>
            <a:r>
              <a:rPr lang="fr-FR" sz="2800" b="1" dirty="0" err="1" smtClean="0"/>
              <a:t>Region</a:t>
            </a:r>
            <a:r>
              <a:rPr lang="fr-FR" sz="2800" b="1" dirty="0" smtClean="0"/>
              <a:t> Connection </a:t>
            </a:r>
            <a:r>
              <a:rPr lang="fr-FR" sz="2800" b="1" dirty="0" err="1" smtClean="0"/>
              <a:t>Calculus</a:t>
            </a:r>
            <a:r>
              <a:rPr lang="fr-FR" sz="2800" b="1" dirty="0" smtClean="0"/>
              <a:t>)</a:t>
            </a:r>
          </a:p>
          <a:p>
            <a:pPr marL="0" indent="0">
              <a:buNone/>
            </a:pPr>
            <a:endParaRPr lang="fr-FR" sz="2800" b="1" dirty="0"/>
          </a:p>
          <a:p>
            <a:pPr marL="0" indent="0">
              <a:buNone/>
            </a:pPr>
            <a:endParaRPr lang="fr-FR" dirty="0" smtClean="0"/>
          </a:p>
          <a:p>
            <a:pPr marL="0" indent="0">
              <a:buNone/>
            </a:pPr>
            <a:endParaRPr lang="fr-FR" b="1" dirty="0"/>
          </a:p>
          <a:p>
            <a:pPr marL="0" indent="0">
              <a:buNone/>
            </a:pPr>
            <a:endParaRPr lang="fr-FR"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51</a:t>
            </a:fld>
            <a:endParaRPr lang="en-US" dirty="0"/>
          </a:p>
        </p:txBody>
      </p:sp>
      <p:sp>
        <p:nvSpPr>
          <p:cNvPr id="4" name="Ellipse 3"/>
          <p:cNvSpPr/>
          <p:nvPr/>
        </p:nvSpPr>
        <p:spPr>
          <a:xfrm>
            <a:off x="1184765" y="2145497"/>
            <a:ext cx="1091846" cy="983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p:cNvSpPr/>
          <p:nvPr/>
        </p:nvSpPr>
        <p:spPr>
          <a:xfrm>
            <a:off x="2459419" y="2154074"/>
            <a:ext cx="1103586" cy="97446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9" name="ZoneTexte 8"/>
          <p:cNvSpPr txBox="1"/>
          <p:nvPr/>
        </p:nvSpPr>
        <p:spPr>
          <a:xfrm>
            <a:off x="1891746" y="3084503"/>
            <a:ext cx="882869" cy="369332"/>
          </a:xfrm>
          <a:prstGeom prst="rect">
            <a:avLst/>
          </a:prstGeom>
          <a:noFill/>
        </p:spPr>
        <p:txBody>
          <a:bodyPr wrap="square" rtlCol="0">
            <a:spAutoFit/>
          </a:bodyPr>
          <a:lstStyle/>
          <a:p>
            <a:r>
              <a:rPr lang="fr-FR" i="1" dirty="0" smtClean="0"/>
              <a:t>X</a:t>
            </a:r>
            <a:r>
              <a:rPr lang="fr-FR" dirty="0" smtClean="0"/>
              <a:t> DC</a:t>
            </a:r>
            <a:r>
              <a:rPr lang="fr-FR" i="1" dirty="0" smtClean="0"/>
              <a:t> Y</a:t>
            </a:r>
            <a:endParaRPr lang="fr-FR" i="1" dirty="0"/>
          </a:p>
        </p:txBody>
      </p:sp>
      <p:sp>
        <p:nvSpPr>
          <p:cNvPr id="11" name="ZoneTexte 10"/>
          <p:cNvSpPr txBox="1"/>
          <p:nvPr/>
        </p:nvSpPr>
        <p:spPr>
          <a:xfrm>
            <a:off x="1555672" y="2478536"/>
            <a:ext cx="350031" cy="369332"/>
          </a:xfrm>
          <a:prstGeom prst="rect">
            <a:avLst/>
          </a:prstGeom>
          <a:noFill/>
        </p:spPr>
        <p:txBody>
          <a:bodyPr wrap="square" rtlCol="0">
            <a:spAutoFit/>
          </a:bodyPr>
          <a:lstStyle/>
          <a:p>
            <a:r>
              <a:rPr lang="fr-FR" i="1" dirty="0" smtClean="0"/>
              <a:t>X</a:t>
            </a:r>
            <a:endParaRPr lang="fr-FR" i="1" dirty="0"/>
          </a:p>
        </p:txBody>
      </p:sp>
      <p:sp>
        <p:nvSpPr>
          <p:cNvPr id="12" name="ZoneTexte 11"/>
          <p:cNvSpPr txBox="1"/>
          <p:nvPr/>
        </p:nvSpPr>
        <p:spPr>
          <a:xfrm>
            <a:off x="2836196" y="2452351"/>
            <a:ext cx="350031" cy="369332"/>
          </a:xfrm>
          <a:prstGeom prst="rect">
            <a:avLst/>
          </a:prstGeom>
          <a:noFill/>
        </p:spPr>
        <p:txBody>
          <a:bodyPr wrap="square" rtlCol="0">
            <a:spAutoFit/>
          </a:bodyPr>
          <a:lstStyle/>
          <a:p>
            <a:r>
              <a:rPr lang="fr-FR" i="1" dirty="0" smtClean="0"/>
              <a:t>Y</a:t>
            </a:r>
            <a:endParaRPr lang="fr-FR" i="1" dirty="0"/>
          </a:p>
        </p:txBody>
      </p:sp>
      <p:sp>
        <p:nvSpPr>
          <p:cNvPr id="13" name="Ellipse 12"/>
          <p:cNvSpPr/>
          <p:nvPr/>
        </p:nvSpPr>
        <p:spPr>
          <a:xfrm>
            <a:off x="3895631" y="2136920"/>
            <a:ext cx="1091846" cy="983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p:cNvSpPr/>
          <p:nvPr/>
        </p:nvSpPr>
        <p:spPr>
          <a:xfrm>
            <a:off x="4981162" y="2145497"/>
            <a:ext cx="1103586" cy="97446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5" name="ZoneTexte 14"/>
          <p:cNvSpPr txBox="1"/>
          <p:nvPr/>
        </p:nvSpPr>
        <p:spPr>
          <a:xfrm>
            <a:off x="4572291" y="3091277"/>
            <a:ext cx="882869" cy="369332"/>
          </a:xfrm>
          <a:prstGeom prst="rect">
            <a:avLst/>
          </a:prstGeom>
          <a:noFill/>
        </p:spPr>
        <p:txBody>
          <a:bodyPr wrap="square" rtlCol="0">
            <a:spAutoFit/>
          </a:bodyPr>
          <a:lstStyle/>
          <a:p>
            <a:r>
              <a:rPr lang="fr-FR" i="1" dirty="0" smtClean="0"/>
              <a:t>X</a:t>
            </a:r>
            <a:r>
              <a:rPr lang="fr-FR" dirty="0" smtClean="0"/>
              <a:t> EC</a:t>
            </a:r>
            <a:r>
              <a:rPr lang="fr-FR" i="1" dirty="0" smtClean="0"/>
              <a:t> Y</a:t>
            </a:r>
            <a:endParaRPr lang="fr-FR" i="1" dirty="0"/>
          </a:p>
        </p:txBody>
      </p:sp>
      <p:sp>
        <p:nvSpPr>
          <p:cNvPr id="16" name="ZoneTexte 15"/>
          <p:cNvSpPr txBox="1"/>
          <p:nvPr/>
        </p:nvSpPr>
        <p:spPr>
          <a:xfrm>
            <a:off x="4266538" y="2469959"/>
            <a:ext cx="350031" cy="369332"/>
          </a:xfrm>
          <a:prstGeom prst="rect">
            <a:avLst/>
          </a:prstGeom>
          <a:noFill/>
        </p:spPr>
        <p:txBody>
          <a:bodyPr wrap="square" rtlCol="0">
            <a:spAutoFit/>
          </a:bodyPr>
          <a:lstStyle/>
          <a:p>
            <a:r>
              <a:rPr lang="fr-FR" i="1" dirty="0" smtClean="0"/>
              <a:t>X</a:t>
            </a:r>
            <a:endParaRPr lang="fr-FR" i="1" dirty="0"/>
          </a:p>
        </p:txBody>
      </p:sp>
      <p:sp>
        <p:nvSpPr>
          <p:cNvPr id="17" name="ZoneTexte 16"/>
          <p:cNvSpPr txBox="1"/>
          <p:nvPr/>
        </p:nvSpPr>
        <p:spPr>
          <a:xfrm>
            <a:off x="5357939" y="2443774"/>
            <a:ext cx="350031" cy="369332"/>
          </a:xfrm>
          <a:prstGeom prst="rect">
            <a:avLst/>
          </a:prstGeom>
          <a:noFill/>
        </p:spPr>
        <p:txBody>
          <a:bodyPr wrap="square" rtlCol="0">
            <a:spAutoFit/>
          </a:bodyPr>
          <a:lstStyle/>
          <a:p>
            <a:r>
              <a:rPr lang="fr-FR" i="1" dirty="0" smtClean="0"/>
              <a:t>Y</a:t>
            </a:r>
            <a:endParaRPr lang="fr-FR" i="1" dirty="0"/>
          </a:p>
        </p:txBody>
      </p:sp>
      <p:sp>
        <p:nvSpPr>
          <p:cNvPr id="20" name="ZoneTexte 19"/>
          <p:cNvSpPr txBox="1"/>
          <p:nvPr/>
        </p:nvSpPr>
        <p:spPr>
          <a:xfrm>
            <a:off x="7022015" y="3084503"/>
            <a:ext cx="988098" cy="369332"/>
          </a:xfrm>
          <a:prstGeom prst="rect">
            <a:avLst/>
          </a:prstGeom>
          <a:noFill/>
        </p:spPr>
        <p:txBody>
          <a:bodyPr wrap="square" rtlCol="0">
            <a:spAutoFit/>
          </a:bodyPr>
          <a:lstStyle/>
          <a:p>
            <a:r>
              <a:rPr lang="fr-FR" i="1" dirty="0" smtClean="0"/>
              <a:t>X</a:t>
            </a:r>
            <a:r>
              <a:rPr lang="fr-FR" dirty="0" smtClean="0"/>
              <a:t>  TPP</a:t>
            </a:r>
            <a:r>
              <a:rPr lang="fr-FR" i="1" dirty="0" smtClean="0"/>
              <a:t> Y</a:t>
            </a:r>
            <a:endParaRPr lang="fr-FR" i="1" dirty="0"/>
          </a:p>
        </p:txBody>
      </p:sp>
      <p:sp>
        <p:nvSpPr>
          <p:cNvPr id="19" name="Ellipse 18"/>
          <p:cNvSpPr/>
          <p:nvPr/>
        </p:nvSpPr>
        <p:spPr>
          <a:xfrm>
            <a:off x="6938819" y="2154074"/>
            <a:ext cx="1103586" cy="97446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8" name="Ellipse 17"/>
          <p:cNvSpPr/>
          <p:nvPr/>
        </p:nvSpPr>
        <p:spPr>
          <a:xfrm>
            <a:off x="7298117" y="2404531"/>
            <a:ext cx="691792" cy="6590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p:cNvSpPr txBox="1"/>
          <p:nvPr/>
        </p:nvSpPr>
        <p:spPr>
          <a:xfrm>
            <a:off x="7044477" y="2308357"/>
            <a:ext cx="350031" cy="369332"/>
          </a:xfrm>
          <a:prstGeom prst="rect">
            <a:avLst/>
          </a:prstGeom>
          <a:noFill/>
        </p:spPr>
        <p:txBody>
          <a:bodyPr wrap="square" rtlCol="0">
            <a:spAutoFit/>
          </a:bodyPr>
          <a:lstStyle/>
          <a:p>
            <a:r>
              <a:rPr lang="fr-FR" i="1" dirty="0" smtClean="0"/>
              <a:t>Y</a:t>
            </a:r>
            <a:endParaRPr lang="fr-FR" i="1" dirty="0"/>
          </a:p>
        </p:txBody>
      </p:sp>
      <p:sp>
        <p:nvSpPr>
          <p:cNvPr id="21" name="ZoneTexte 20"/>
          <p:cNvSpPr txBox="1"/>
          <p:nvPr/>
        </p:nvSpPr>
        <p:spPr>
          <a:xfrm>
            <a:off x="7509341" y="2549381"/>
            <a:ext cx="221779" cy="369332"/>
          </a:xfrm>
          <a:prstGeom prst="rect">
            <a:avLst/>
          </a:prstGeom>
          <a:noFill/>
        </p:spPr>
        <p:txBody>
          <a:bodyPr wrap="square" rtlCol="0">
            <a:spAutoFit/>
          </a:bodyPr>
          <a:lstStyle/>
          <a:p>
            <a:r>
              <a:rPr lang="fr-FR" i="1" dirty="0" smtClean="0"/>
              <a:t>X</a:t>
            </a:r>
            <a:endParaRPr lang="fr-FR" i="1" dirty="0"/>
          </a:p>
        </p:txBody>
      </p:sp>
      <p:sp>
        <p:nvSpPr>
          <p:cNvPr id="36" name="ZoneTexte 35"/>
          <p:cNvSpPr txBox="1"/>
          <p:nvPr/>
        </p:nvSpPr>
        <p:spPr>
          <a:xfrm>
            <a:off x="9166766" y="3063564"/>
            <a:ext cx="1122084" cy="369332"/>
          </a:xfrm>
          <a:prstGeom prst="rect">
            <a:avLst/>
          </a:prstGeom>
          <a:noFill/>
        </p:spPr>
        <p:txBody>
          <a:bodyPr wrap="square" rtlCol="0">
            <a:spAutoFit/>
          </a:bodyPr>
          <a:lstStyle/>
          <a:p>
            <a:r>
              <a:rPr lang="fr-FR" i="1" dirty="0" smtClean="0"/>
              <a:t>X</a:t>
            </a:r>
            <a:r>
              <a:rPr lang="fr-FR" dirty="0" smtClean="0"/>
              <a:t> NTPP</a:t>
            </a:r>
            <a:r>
              <a:rPr lang="fr-FR" i="1" dirty="0" smtClean="0"/>
              <a:t> Y</a:t>
            </a:r>
            <a:endParaRPr lang="fr-FR" i="1" dirty="0"/>
          </a:p>
        </p:txBody>
      </p:sp>
      <p:sp>
        <p:nvSpPr>
          <p:cNvPr id="37" name="Ellipse 36"/>
          <p:cNvSpPr/>
          <p:nvPr/>
        </p:nvSpPr>
        <p:spPr>
          <a:xfrm>
            <a:off x="9166766" y="2136575"/>
            <a:ext cx="1103586" cy="97446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8" name="Ellipse 37"/>
          <p:cNvSpPr/>
          <p:nvPr/>
        </p:nvSpPr>
        <p:spPr>
          <a:xfrm>
            <a:off x="9502281" y="2308357"/>
            <a:ext cx="691792" cy="6590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ZoneTexte 38"/>
          <p:cNvSpPr txBox="1"/>
          <p:nvPr/>
        </p:nvSpPr>
        <p:spPr>
          <a:xfrm>
            <a:off x="9219499" y="2308357"/>
            <a:ext cx="350031" cy="369332"/>
          </a:xfrm>
          <a:prstGeom prst="rect">
            <a:avLst/>
          </a:prstGeom>
          <a:noFill/>
        </p:spPr>
        <p:txBody>
          <a:bodyPr wrap="square" rtlCol="0">
            <a:spAutoFit/>
          </a:bodyPr>
          <a:lstStyle/>
          <a:p>
            <a:r>
              <a:rPr lang="fr-FR" i="1" dirty="0" smtClean="0"/>
              <a:t>Y</a:t>
            </a:r>
            <a:endParaRPr lang="fr-FR" i="1" dirty="0"/>
          </a:p>
        </p:txBody>
      </p:sp>
      <p:sp>
        <p:nvSpPr>
          <p:cNvPr id="40" name="ZoneTexte 39"/>
          <p:cNvSpPr txBox="1"/>
          <p:nvPr/>
        </p:nvSpPr>
        <p:spPr>
          <a:xfrm>
            <a:off x="9718559" y="2469959"/>
            <a:ext cx="221779" cy="369332"/>
          </a:xfrm>
          <a:prstGeom prst="rect">
            <a:avLst/>
          </a:prstGeom>
          <a:noFill/>
        </p:spPr>
        <p:txBody>
          <a:bodyPr wrap="square" rtlCol="0">
            <a:spAutoFit/>
          </a:bodyPr>
          <a:lstStyle/>
          <a:p>
            <a:r>
              <a:rPr lang="fr-FR" i="1" dirty="0" smtClean="0"/>
              <a:t>X</a:t>
            </a:r>
            <a:endParaRPr lang="fr-FR" i="1" dirty="0"/>
          </a:p>
        </p:txBody>
      </p:sp>
      <p:sp>
        <p:nvSpPr>
          <p:cNvPr id="41" name="Ellipse 40"/>
          <p:cNvSpPr/>
          <p:nvPr/>
        </p:nvSpPr>
        <p:spPr>
          <a:xfrm>
            <a:off x="1498569" y="4094784"/>
            <a:ext cx="1091846" cy="983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Ellipse 41"/>
          <p:cNvSpPr/>
          <p:nvPr/>
        </p:nvSpPr>
        <p:spPr>
          <a:xfrm>
            <a:off x="2205550" y="4103361"/>
            <a:ext cx="1103586" cy="974464"/>
          </a:xfrm>
          <a:prstGeom prst="ellipse">
            <a:avLst/>
          </a:prstGeom>
          <a:solidFill>
            <a:schemeClr val="accent3">
              <a:alpha val="73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3" name="ZoneTexte 42"/>
          <p:cNvSpPr txBox="1"/>
          <p:nvPr/>
        </p:nvSpPr>
        <p:spPr>
          <a:xfrm>
            <a:off x="2038530" y="5069248"/>
            <a:ext cx="882869" cy="369332"/>
          </a:xfrm>
          <a:prstGeom prst="rect">
            <a:avLst/>
          </a:prstGeom>
          <a:noFill/>
        </p:spPr>
        <p:txBody>
          <a:bodyPr wrap="square" rtlCol="0">
            <a:spAutoFit/>
          </a:bodyPr>
          <a:lstStyle/>
          <a:p>
            <a:r>
              <a:rPr lang="fr-FR" i="1" dirty="0" smtClean="0"/>
              <a:t>X</a:t>
            </a:r>
            <a:r>
              <a:rPr lang="fr-FR" dirty="0" smtClean="0"/>
              <a:t> PO</a:t>
            </a:r>
            <a:r>
              <a:rPr lang="fr-FR" i="1" dirty="0" smtClean="0"/>
              <a:t> Y</a:t>
            </a:r>
            <a:endParaRPr lang="fr-FR" i="1" dirty="0"/>
          </a:p>
        </p:txBody>
      </p:sp>
      <p:sp>
        <p:nvSpPr>
          <p:cNvPr id="44" name="ZoneTexte 43"/>
          <p:cNvSpPr txBox="1"/>
          <p:nvPr/>
        </p:nvSpPr>
        <p:spPr>
          <a:xfrm>
            <a:off x="1869476" y="4427823"/>
            <a:ext cx="350031" cy="369332"/>
          </a:xfrm>
          <a:prstGeom prst="rect">
            <a:avLst/>
          </a:prstGeom>
          <a:noFill/>
        </p:spPr>
        <p:txBody>
          <a:bodyPr wrap="square" rtlCol="0">
            <a:spAutoFit/>
          </a:bodyPr>
          <a:lstStyle/>
          <a:p>
            <a:r>
              <a:rPr lang="fr-FR" i="1" dirty="0" smtClean="0"/>
              <a:t>X</a:t>
            </a:r>
            <a:endParaRPr lang="fr-FR" i="1" dirty="0"/>
          </a:p>
        </p:txBody>
      </p:sp>
      <p:sp>
        <p:nvSpPr>
          <p:cNvPr id="45" name="ZoneTexte 44"/>
          <p:cNvSpPr txBox="1"/>
          <p:nvPr/>
        </p:nvSpPr>
        <p:spPr>
          <a:xfrm>
            <a:off x="2661180" y="4419246"/>
            <a:ext cx="350031" cy="369332"/>
          </a:xfrm>
          <a:prstGeom prst="rect">
            <a:avLst/>
          </a:prstGeom>
          <a:noFill/>
        </p:spPr>
        <p:txBody>
          <a:bodyPr wrap="square" rtlCol="0">
            <a:spAutoFit/>
          </a:bodyPr>
          <a:lstStyle/>
          <a:p>
            <a:r>
              <a:rPr lang="fr-FR" i="1" dirty="0" smtClean="0"/>
              <a:t>Y</a:t>
            </a:r>
            <a:endParaRPr lang="fr-FR" i="1" dirty="0"/>
          </a:p>
        </p:txBody>
      </p:sp>
      <p:sp>
        <p:nvSpPr>
          <p:cNvPr id="46" name="Ellipse 45"/>
          <p:cNvSpPr/>
          <p:nvPr/>
        </p:nvSpPr>
        <p:spPr>
          <a:xfrm>
            <a:off x="4415015" y="4141332"/>
            <a:ext cx="1091846" cy="983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Ellipse 46"/>
          <p:cNvSpPr/>
          <p:nvPr/>
        </p:nvSpPr>
        <p:spPr>
          <a:xfrm>
            <a:off x="4396989" y="4147903"/>
            <a:ext cx="1103586" cy="974464"/>
          </a:xfrm>
          <a:prstGeom prst="ellipse">
            <a:avLst/>
          </a:prstGeom>
          <a:solidFill>
            <a:schemeClr val="accent3">
              <a:alpha val="1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8" name="ZoneTexte 47"/>
          <p:cNvSpPr txBox="1"/>
          <p:nvPr/>
        </p:nvSpPr>
        <p:spPr>
          <a:xfrm>
            <a:off x="4557508" y="5115451"/>
            <a:ext cx="882869" cy="369332"/>
          </a:xfrm>
          <a:prstGeom prst="rect">
            <a:avLst/>
          </a:prstGeom>
          <a:noFill/>
        </p:spPr>
        <p:txBody>
          <a:bodyPr wrap="square" rtlCol="0">
            <a:spAutoFit/>
          </a:bodyPr>
          <a:lstStyle/>
          <a:p>
            <a:r>
              <a:rPr lang="fr-FR" i="1" dirty="0" smtClean="0"/>
              <a:t>X</a:t>
            </a:r>
            <a:r>
              <a:rPr lang="fr-FR" dirty="0" smtClean="0"/>
              <a:t> EQ</a:t>
            </a:r>
            <a:r>
              <a:rPr lang="fr-FR" i="1" dirty="0" smtClean="0"/>
              <a:t> Y</a:t>
            </a:r>
            <a:endParaRPr lang="fr-FR" i="1" dirty="0"/>
          </a:p>
        </p:txBody>
      </p:sp>
      <p:sp>
        <p:nvSpPr>
          <p:cNvPr id="49" name="ZoneTexte 48"/>
          <p:cNvSpPr txBox="1"/>
          <p:nvPr/>
        </p:nvSpPr>
        <p:spPr>
          <a:xfrm>
            <a:off x="4700229" y="4300539"/>
            <a:ext cx="350031" cy="369332"/>
          </a:xfrm>
          <a:prstGeom prst="rect">
            <a:avLst/>
          </a:prstGeom>
          <a:noFill/>
        </p:spPr>
        <p:txBody>
          <a:bodyPr wrap="square" rtlCol="0">
            <a:spAutoFit/>
          </a:bodyPr>
          <a:lstStyle/>
          <a:p>
            <a:r>
              <a:rPr lang="fr-FR" i="1" dirty="0" smtClean="0"/>
              <a:t>X</a:t>
            </a:r>
            <a:endParaRPr lang="fr-FR" i="1" dirty="0"/>
          </a:p>
        </p:txBody>
      </p:sp>
      <p:sp>
        <p:nvSpPr>
          <p:cNvPr id="50" name="ZoneTexte 49"/>
          <p:cNvSpPr txBox="1"/>
          <p:nvPr/>
        </p:nvSpPr>
        <p:spPr>
          <a:xfrm>
            <a:off x="5059527" y="4573394"/>
            <a:ext cx="350031" cy="369332"/>
          </a:xfrm>
          <a:prstGeom prst="rect">
            <a:avLst/>
          </a:prstGeom>
          <a:noFill/>
        </p:spPr>
        <p:txBody>
          <a:bodyPr wrap="square" rtlCol="0">
            <a:spAutoFit/>
          </a:bodyPr>
          <a:lstStyle/>
          <a:p>
            <a:r>
              <a:rPr lang="fr-FR" i="1" dirty="0" smtClean="0"/>
              <a:t>Y</a:t>
            </a:r>
            <a:endParaRPr lang="fr-FR" i="1" dirty="0"/>
          </a:p>
        </p:txBody>
      </p:sp>
      <p:sp>
        <p:nvSpPr>
          <p:cNvPr id="51" name="ZoneTexte 50"/>
          <p:cNvSpPr txBox="1"/>
          <p:nvPr/>
        </p:nvSpPr>
        <p:spPr>
          <a:xfrm>
            <a:off x="7022015" y="5091128"/>
            <a:ext cx="1006727" cy="369332"/>
          </a:xfrm>
          <a:prstGeom prst="rect">
            <a:avLst/>
          </a:prstGeom>
          <a:noFill/>
        </p:spPr>
        <p:txBody>
          <a:bodyPr wrap="square" rtlCol="0">
            <a:spAutoFit/>
          </a:bodyPr>
          <a:lstStyle/>
          <a:p>
            <a:r>
              <a:rPr lang="fr-FR" i="1" dirty="0" smtClean="0"/>
              <a:t>X</a:t>
            </a:r>
            <a:r>
              <a:rPr lang="fr-FR" dirty="0" smtClean="0"/>
              <a:t>  </a:t>
            </a:r>
            <a:r>
              <a:rPr lang="fr-FR" dirty="0" err="1" smtClean="0"/>
              <a:t>TPPi</a:t>
            </a:r>
            <a:r>
              <a:rPr lang="fr-FR" i="1" dirty="0" smtClean="0"/>
              <a:t> Y</a:t>
            </a:r>
            <a:endParaRPr lang="fr-FR" i="1" dirty="0"/>
          </a:p>
        </p:txBody>
      </p:sp>
      <p:sp>
        <p:nvSpPr>
          <p:cNvPr id="52" name="Ellipse 51"/>
          <p:cNvSpPr/>
          <p:nvPr/>
        </p:nvSpPr>
        <p:spPr>
          <a:xfrm>
            <a:off x="6938819" y="4156480"/>
            <a:ext cx="1103586" cy="974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p:cNvSpPr/>
          <p:nvPr/>
        </p:nvSpPr>
        <p:spPr>
          <a:xfrm>
            <a:off x="7298117" y="4406937"/>
            <a:ext cx="691792" cy="65903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4" name="ZoneTexte 53"/>
          <p:cNvSpPr txBox="1"/>
          <p:nvPr/>
        </p:nvSpPr>
        <p:spPr>
          <a:xfrm>
            <a:off x="7044477" y="4310763"/>
            <a:ext cx="350031" cy="369332"/>
          </a:xfrm>
          <a:prstGeom prst="rect">
            <a:avLst/>
          </a:prstGeom>
          <a:noFill/>
        </p:spPr>
        <p:txBody>
          <a:bodyPr wrap="square" rtlCol="0">
            <a:spAutoFit/>
          </a:bodyPr>
          <a:lstStyle/>
          <a:p>
            <a:r>
              <a:rPr lang="fr-FR" i="1" dirty="0"/>
              <a:t>X</a:t>
            </a:r>
          </a:p>
        </p:txBody>
      </p:sp>
      <p:sp>
        <p:nvSpPr>
          <p:cNvPr id="55" name="ZoneTexte 54"/>
          <p:cNvSpPr txBox="1"/>
          <p:nvPr/>
        </p:nvSpPr>
        <p:spPr>
          <a:xfrm>
            <a:off x="7509341" y="4551787"/>
            <a:ext cx="221779" cy="369332"/>
          </a:xfrm>
          <a:prstGeom prst="rect">
            <a:avLst/>
          </a:prstGeom>
          <a:noFill/>
        </p:spPr>
        <p:txBody>
          <a:bodyPr wrap="square" rtlCol="0">
            <a:spAutoFit/>
          </a:bodyPr>
          <a:lstStyle/>
          <a:p>
            <a:r>
              <a:rPr lang="fr-FR" i="1" dirty="0"/>
              <a:t>Y</a:t>
            </a:r>
          </a:p>
        </p:txBody>
      </p:sp>
      <p:sp>
        <p:nvSpPr>
          <p:cNvPr id="56" name="ZoneTexte 55"/>
          <p:cNvSpPr txBox="1"/>
          <p:nvPr/>
        </p:nvSpPr>
        <p:spPr>
          <a:xfrm>
            <a:off x="9188658" y="5065970"/>
            <a:ext cx="1122084" cy="369332"/>
          </a:xfrm>
          <a:prstGeom prst="rect">
            <a:avLst/>
          </a:prstGeom>
          <a:noFill/>
        </p:spPr>
        <p:txBody>
          <a:bodyPr wrap="square" rtlCol="0">
            <a:spAutoFit/>
          </a:bodyPr>
          <a:lstStyle/>
          <a:p>
            <a:r>
              <a:rPr lang="fr-FR" i="1" dirty="0" smtClean="0"/>
              <a:t>X</a:t>
            </a:r>
            <a:r>
              <a:rPr lang="fr-FR" dirty="0" smtClean="0"/>
              <a:t> </a:t>
            </a:r>
            <a:r>
              <a:rPr lang="fr-FR" dirty="0" err="1" smtClean="0"/>
              <a:t>NTPPi</a:t>
            </a:r>
            <a:r>
              <a:rPr lang="fr-FR" i="1" dirty="0" smtClean="0"/>
              <a:t> Y</a:t>
            </a:r>
            <a:endParaRPr lang="fr-FR" i="1" dirty="0"/>
          </a:p>
        </p:txBody>
      </p:sp>
      <p:sp>
        <p:nvSpPr>
          <p:cNvPr id="57" name="Ellipse 56"/>
          <p:cNvSpPr/>
          <p:nvPr/>
        </p:nvSpPr>
        <p:spPr>
          <a:xfrm>
            <a:off x="9166766" y="4138981"/>
            <a:ext cx="1103586" cy="974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Ellipse 57"/>
          <p:cNvSpPr/>
          <p:nvPr/>
        </p:nvSpPr>
        <p:spPr>
          <a:xfrm>
            <a:off x="9502281" y="4310763"/>
            <a:ext cx="691792" cy="65903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9" name="ZoneTexte 58"/>
          <p:cNvSpPr txBox="1"/>
          <p:nvPr/>
        </p:nvSpPr>
        <p:spPr>
          <a:xfrm>
            <a:off x="9219499" y="4310763"/>
            <a:ext cx="350031" cy="369332"/>
          </a:xfrm>
          <a:prstGeom prst="rect">
            <a:avLst/>
          </a:prstGeom>
          <a:noFill/>
        </p:spPr>
        <p:txBody>
          <a:bodyPr wrap="square" rtlCol="0">
            <a:spAutoFit/>
          </a:bodyPr>
          <a:lstStyle/>
          <a:p>
            <a:r>
              <a:rPr lang="fr-FR" i="1" dirty="0"/>
              <a:t>X</a:t>
            </a:r>
          </a:p>
        </p:txBody>
      </p:sp>
      <p:sp>
        <p:nvSpPr>
          <p:cNvPr id="60" name="ZoneTexte 59"/>
          <p:cNvSpPr txBox="1"/>
          <p:nvPr/>
        </p:nvSpPr>
        <p:spPr>
          <a:xfrm>
            <a:off x="9718559" y="4472365"/>
            <a:ext cx="221779" cy="369332"/>
          </a:xfrm>
          <a:prstGeom prst="rect">
            <a:avLst/>
          </a:prstGeom>
          <a:noFill/>
        </p:spPr>
        <p:txBody>
          <a:bodyPr wrap="square" rtlCol="0">
            <a:spAutoFit/>
          </a:bodyPr>
          <a:lstStyle/>
          <a:p>
            <a:r>
              <a:rPr lang="fr-FR" i="1" dirty="0"/>
              <a:t>Y</a:t>
            </a:r>
          </a:p>
        </p:txBody>
      </p:sp>
      <p:sp>
        <p:nvSpPr>
          <p:cNvPr id="61" name="ZoneTexte 60"/>
          <p:cNvSpPr txBox="1"/>
          <p:nvPr/>
        </p:nvSpPr>
        <p:spPr>
          <a:xfrm>
            <a:off x="2038530" y="5818221"/>
            <a:ext cx="8155543" cy="646331"/>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fr-FR" dirty="0" smtClean="0"/>
              <a:t>DC = </a:t>
            </a:r>
            <a:r>
              <a:rPr lang="fr-FR" dirty="0" err="1" smtClean="0"/>
              <a:t>disconnected</a:t>
            </a:r>
            <a:r>
              <a:rPr lang="fr-FR" dirty="0" smtClean="0"/>
              <a:t>, EC = </a:t>
            </a:r>
            <a:r>
              <a:rPr lang="fr-FR" dirty="0" err="1" smtClean="0"/>
              <a:t>Externally</a:t>
            </a:r>
            <a:r>
              <a:rPr lang="fr-FR" dirty="0" smtClean="0"/>
              <a:t> </a:t>
            </a:r>
            <a:r>
              <a:rPr lang="fr-FR" dirty="0" err="1" smtClean="0"/>
              <a:t>Connected</a:t>
            </a:r>
            <a:r>
              <a:rPr lang="fr-FR" dirty="0" smtClean="0"/>
              <a:t>, </a:t>
            </a:r>
            <a:r>
              <a:rPr lang="fr-FR" dirty="0"/>
              <a:t>TPP = </a:t>
            </a:r>
            <a:r>
              <a:rPr lang="fr-FR" dirty="0" err="1"/>
              <a:t>Tangential</a:t>
            </a:r>
            <a:r>
              <a:rPr lang="fr-FR" dirty="0"/>
              <a:t> </a:t>
            </a:r>
            <a:r>
              <a:rPr lang="fr-FR" dirty="0" err="1"/>
              <a:t>Proper</a:t>
            </a:r>
            <a:r>
              <a:rPr lang="fr-FR" dirty="0"/>
              <a:t> Part </a:t>
            </a:r>
            <a:r>
              <a:rPr lang="fr-FR" dirty="0" smtClean="0"/>
              <a:t>, </a:t>
            </a:r>
            <a:r>
              <a:rPr lang="fr-FR" dirty="0"/>
              <a:t>NTPP = Non-</a:t>
            </a:r>
            <a:r>
              <a:rPr lang="fr-FR" dirty="0" err="1"/>
              <a:t>Tangential</a:t>
            </a:r>
            <a:r>
              <a:rPr lang="fr-FR" dirty="0"/>
              <a:t> </a:t>
            </a:r>
            <a:r>
              <a:rPr lang="fr-FR" dirty="0" err="1"/>
              <a:t>Proper</a:t>
            </a:r>
            <a:r>
              <a:rPr lang="fr-FR" dirty="0"/>
              <a:t> </a:t>
            </a:r>
            <a:r>
              <a:rPr lang="fr-FR" dirty="0" smtClean="0"/>
              <a:t>Part, </a:t>
            </a:r>
            <a:r>
              <a:rPr lang="fr-FR" dirty="0"/>
              <a:t>PO = </a:t>
            </a:r>
            <a:r>
              <a:rPr lang="fr-FR" dirty="0" err="1"/>
              <a:t>Partially</a:t>
            </a:r>
            <a:r>
              <a:rPr lang="fr-FR" dirty="0"/>
              <a:t> </a:t>
            </a:r>
            <a:r>
              <a:rPr lang="fr-FR" dirty="0" err="1"/>
              <a:t>Overlapping</a:t>
            </a:r>
            <a:r>
              <a:rPr lang="fr-FR" dirty="0"/>
              <a:t> </a:t>
            </a:r>
            <a:r>
              <a:rPr lang="fr-FR" dirty="0" smtClean="0"/>
              <a:t>, EQ = </a:t>
            </a:r>
            <a:r>
              <a:rPr lang="fr-FR" dirty="0" err="1" smtClean="0"/>
              <a:t>equal</a:t>
            </a:r>
            <a:r>
              <a:rPr lang="fr-FR" dirty="0" smtClean="0"/>
              <a:t>, i = inverse</a:t>
            </a:r>
            <a:endParaRPr lang="fr-FR" dirty="0"/>
          </a:p>
        </p:txBody>
      </p:sp>
    </p:spTree>
    <p:extLst>
      <p:ext uri="{BB962C8B-B14F-4D97-AF65-F5344CB8AC3E}">
        <p14:creationId xmlns:p14="http://schemas.microsoft.com/office/powerpoint/2010/main" val="20467994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344706" y="1150883"/>
            <a:ext cx="10847294" cy="5081373"/>
          </a:xfrm>
        </p:spPr>
        <p:txBody>
          <a:bodyPr anchor="t">
            <a:normAutofit/>
          </a:bodyPr>
          <a:lstStyle/>
          <a:p>
            <a:pPr marL="0" indent="0">
              <a:buNone/>
            </a:pPr>
            <a:r>
              <a:rPr lang="fr-FR" sz="2800" b="1" dirty="0" smtClean="0"/>
              <a:t>  Exemple de hiérarchie des relations spatiales</a:t>
            </a:r>
          </a:p>
          <a:p>
            <a:pPr marL="0" indent="0">
              <a:buNone/>
            </a:pPr>
            <a:endParaRPr lang="fr-FR" sz="28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52</a:t>
            </a:fld>
            <a:endParaRPr lang="en-US" dirty="0"/>
          </a:p>
        </p:txBody>
      </p:sp>
      <p:graphicFrame>
        <p:nvGraphicFramePr>
          <p:cNvPr id="4" name="Diagramme 3"/>
          <p:cNvGraphicFramePr/>
          <p:nvPr>
            <p:extLst>
              <p:ext uri="{D42A27DB-BD31-4B8C-83A1-F6EECF244321}">
                <p14:modId xmlns:p14="http://schemas.microsoft.com/office/powerpoint/2010/main" val="1225271097"/>
              </p:ext>
            </p:extLst>
          </p:nvPr>
        </p:nvGraphicFramePr>
        <p:xfrm>
          <a:off x="1484310" y="1854767"/>
          <a:ext cx="10492537" cy="47550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8516504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Théorie des ensembles flous, définitions : </a:t>
            </a:r>
            <a:endParaRPr lang="fr-FR" sz="2800" dirty="0" smtClean="0"/>
          </a:p>
          <a:p>
            <a:pPr marL="0" indent="0">
              <a:buNone/>
            </a:pPr>
            <a:endParaRPr lang="fr-FR" sz="2800" dirty="0" smtClean="0"/>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53</a:t>
            </a:fld>
            <a:endParaRPr lang="en-US" dirty="0"/>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1452" y="2290582"/>
            <a:ext cx="9229038" cy="3106918"/>
          </a:xfrm>
          <a:prstGeom prst="rect">
            <a:avLst/>
          </a:prstGeom>
        </p:spPr>
      </p:pic>
    </p:spTree>
    <p:extLst>
      <p:ext uri="{BB962C8B-B14F-4D97-AF65-F5344CB8AC3E}">
        <p14:creationId xmlns:p14="http://schemas.microsoft.com/office/powerpoint/2010/main" val="350668863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endParaRPr lang="fr-FR" sz="2800" b="1" dirty="0" smtClean="0"/>
          </a:p>
          <a:p>
            <a:pPr marL="0" indent="0">
              <a:buNone/>
            </a:pPr>
            <a:r>
              <a:rPr lang="fr-FR" sz="2800" b="1" dirty="0" smtClean="0"/>
              <a:t>Exemple de logique </a:t>
            </a:r>
            <a:r>
              <a:rPr lang="fr-FR" sz="2800" b="1" dirty="0" smtClean="0">
                <a:solidFill>
                  <a:srgbClr val="FF0000"/>
                </a:solidFill>
              </a:rPr>
              <a:t>non</a:t>
            </a:r>
            <a:r>
              <a:rPr lang="fr-FR" sz="2800" b="1" dirty="0" smtClean="0"/>
              <a:t> floue : </a:t>
            </a:r>
            <a:r>
              <a:rPr lang="fr-FR" sz="2800" dirty="0" smtClean="0"/>
              <a:t>Une personne est-elle majeure ?</a:t>
            </a:r>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54</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2207" y="2711936"/>
            <a:ext cx="8498569" cy="2863364"/>
          </a:xfrm>
          <a:prstGeom prst="rect">
            <a:avLst/>
          </a:prstGeom>
        </p:spPr>
      </p:pic>
    </p:spTree>
    <p:extLst>
      <p:ext uri="{BB962C8B-B14F-4D97-AF65-F5344CB8AC3E}">
        <p14:creationId xmlns:p14="http://schemas.microsoft.com/office/powerpoint/2010/main" val="240479737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endParaRPr lang="fr-FR" sz="2800" b="1" dirty="0" smtClean="0"/>
          </a:p>
          <a:p>
            <a:pPr marL="0" indent="0">
              <a:buNone/>
            </a:pPr>
            <a:r>
              <a:rPr lang="fr-FR" sz="2800" b="1" dirty="0" smtClean="0"/>
              <a:t>Exemple de logique </a:t>
            </a:r>
            <a:r>
              <a:rPr lang="fr-FR" sz="2800" b="1" dirty="0" smtClean="0">
                <a:solidFill>
                  <a:srgbClr val="FF0000"/>
                </a:solidFill>
              </a:rPr>
              <a:t>non</a:t>
            </a:r>
            <a:r>
              <a:rPr lang="fr-FR" sz="2800" b="1" dirty="0" smtClean="0"/>
              <a:t> floue : </a:t>
            </a:r>
            <a:r>
              <a:rPr lang="fr-FR" sz="2800" dirty="0" smtClean="0"/>
              <a:t>Une personne est-elle majeure ?</a:t>
            </a:r>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55</a:t>
            </a:fld>
            <a:endParaRPr lang="en-US" dirty="0"/>
          </a:p>
        </p:txBody>
      </p:sp>
      <p:graphicFrame>
        <p:nvGraphicFramePr>
          <p:cNvPr id="7" name="Graphique 6"/>
          <p:cNvGraphicFramePr>
            <a:graphicFrameLocks/>
          </p:cNvGraphicFramePr>
          <p:nvPr>
            <p:extLst>
              <p:ext uri="{D42A27DB-BD31-4B8C-83A1-F6EECF244321}">
                <p14:modId xmlns:p14="http://schemas.microsoft.com/office/powerpoint/2010/main" val="3661740907"/>
              </p:ext>
            </p:extLst>
          </p:nvPr>
        </p:nvGraphicFramePr>
        <p:xfrm>
          <a:off x="3573516" y="2940268"/>
          <a:ext cx="5885793" cy="329198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377301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endParaRPr lang="fr-FR" sz="2800" b="1" dirty="0"/>
          </a:p>
          <a:p>
            <a:pPr marL="0" indent="0">
              <a:buNone/>
            </a:pPr>
            <a:r>
              <a:rPr lang="fr-FR" sz="2800" b="1" dirty="0" smtClean="0"/>
              <a:t>Exemple de logique floue : </a:t>
            </a:r>
            <a:r>
              <a:rPr lang="fr-FR" sz="2800" dirty="0" smtClean="0"/>
              <a:t>Une personne est-elle vieille ?</a:t>
            </a:r>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56</a:t>
            </a:fld>
            <a:endParaRPr lang="en-US"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5074" y="2478184"/>
            <a:ext cx="7283262" cy="3388947"/>
          </a:xfrm>
          <a:prstGeom prst="rect">
            <a:avLst/>
          </a:prstGeom>
        </p:spPr>
      </p:pic>
    </p:spTree>
    <p:extLst>
      <p:ext uri="{BB962C8B-B14F-4D97-AF65-F5344CB8AC3E}">
        <p14:creationId xmlns:p14="http://schemas.microsoft.com/office/powerpoint/2010/main" val="314763791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endParaRPr lang="fr-FR" sz="2800" b="1" dirty="0"/>
          </a:p>
          <a:p>
            <a:pPr marL="0" indent="0">
              <a:buNone/>
            </a:pPr>
            <a:r>
              <a:rPr lang="fr-FR" sz="2800" b="1" dirty="0" smtClean="0"/>
              <a:t>Exemple de logique floue : </a:t>
            </a:r>
            <a:r>
              <a:rPr lang="fr-FR" sz="2800" dirty="0" smtClean="0"/>
              <a:t>Une personne est-elle vieille ?</a:t>
            </a:r>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57</a:t>
            </a:fld>
            <a:endParaRPr lang="en-US" dirty="0"/>
          </a:p>
        </p:txBody>
      </p:sp>
      <p:graphicFrame>
        <p:nvGraphicFramePr>
          <p:cNvPr id="8" name="Graphique 7"/>
          <p:cNvGraphicFramePr>
            <a:graphicFrameLocks/>
          </p:cNvGraphicFramePr>
          <p:nvPr>
            <p:extLst>
              <p:ext uri="{D42A27DB-BD31-4B8C-83A1-F6EECF244321}">
                <p14:modId xmlns:p14="http://schemas.microsoft.com/office/powerpoint/2010/main" val="1872167058"/>
              </p:ext>
            </p:extLst>
          </p:nvPr>
        </p:nvGraphicFramePr>
        <p:xfrm>
          <a:off x="3046586" y="2743201"/>
          <a:ext cx="6342994" cy="37206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21302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La logique floue dans le traitement d’image</a:t>
            </a:r>
          </a:p>
          <a:p>
            <a:pPr marL="0" indent="0">
              <a:buNone/>
            </a:pPr>
            <a:endParaRPr lang="fr-FR" sz="2800" b="1" dirty="0"/>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smtClean="0"/>
          </a:p>
          <a:p>
            <a:pPr marL="0" indent="0">
              <a:buNone/>
            </a:pPr>
            <a:endParaRPr lang="fr-FR" dirty="0"/>
          </a:p>
          <a:p>
            <a:pPr marL="0" indent="0">
              <a:buNone/>
            </a:pPr>
            <a:endParaRPr lang="fr-FR" dirty="0" smtClean="0"/>
          </a:p>
          <a:p>
            <a:pPr marL="0" indent="0">
              <a:buNone/>
            </a:pPr>
            <a:r>
              <a:rPr lang="fr-FR" dirty="0" smtClean="0"/>
              <a:t>Une sorte de carte de distance à l’objet de référence, en fonction de la relation</a:t>
            </a:r>
            <a:endParaRPr lang="fr-FR" dirty="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58</a:t>
            </a:fld>
            <a:endParaRPr lang="en-US" dirty="0"/>
          </a:p>
        </p:txBody>
      </p:sp>
      <p:pic>
        <p:nvPicPr>
          <p:cNvPr id="4" name="Image 3"/>
          <p:cNvPicPr>
            <a:picLocks noChangeAspect="1"/>
          </p:cNvPicPr>
          <p:nvPr/>
        </p:nvPicPr>
        <p:blipFill>
          <a:blip r:embed="rId3"/>
          <a:stretch>
            <a:fillRect/>
          </a:stretch>
        </p:blipFill>
        <p:spPr>
          <a:xfrm>
            <a:off x="3170237" y="1770952"/>
            <a:ext cx="5639961" cy="2835973"/>
          </a:xfrm>
          <a:prstGeom prst="rect">
            <a:avLst/>
          </a:prstGeom>
          <a:ln>
            <a:noFill/>
          </a:ln>
          <a:effectLst>
            <a:outerShdw blurRad="292100" dist="139700" dir="2700000" algn="tl" rotWithShape="0">
              <a:srgbClr val="333333">
                <a:alpha val="65000"/>
              </a:srgbClr>
            </a:outerShdw>
          </a:effectLst>
        </p:spPr>
      </p:pic>
      <p:sp>
        <p:nvSpPr>
          <p:cNvPr id="6" name="ZoneTexte 5"/>
          <p:cNvSpPr txBox="1"/>
          <p:nvPr/>
        </p:nvSpPr>
        <p:spPr>
          <a:xfrm>
            <a:off x="3170236" y="4738263"/>
            <a:ext cx="5639961" cy="646331"/>
          </a:xfrm>
          <a:prstGeom prst="rect">
            <a:avLst/>
          </a:prstGeom>
          <a:noFill/>
        </p:spPr>
        <p:txBody>
          <a:bodyPr wrap="square" rtlCol="0">
            <a:spAutoFit/>
          </a:bodyPr>
          <a:lstStyle/>
          <a:p>
            <a:pPr algn="ctr"/>
            <a:r>
              <a:rPr lang="fr-FR" dirty="0" smtClean="0"/>
              <a:t>(a) « est proche de » (b) « est à droite de » l’objet de référence rouge (blanc = 1, noir = 0) </a:t>
            </a:r>
            <a:r>
              <a:rPr lang="fr-FR" dirty="0"/>
              <a:t>[1]</a:t>
            </a:r>
          </a:p>
        </p:txBody>
      </p:sp>
    </p:spTree>
    <p:extLst>
      <p:ext uri="{BB962C8B-B14F-4D97-AF65-F5344CB8AC3E}">
        <p14:creationId xmlns:p14="http://schemas.microsoft.com/office/powerpoint/2010/main" val="37208877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Remarques sur les ensembles flous</a:t>
            </a:r>
          </a:p>
          <a:p>
            <a:pPr marL="0" indent="0">
              <a:buNone/>
            </a:pPr>
            <a:endParaRPr lang="fr-FR" sz="2800" b="1" dirty="0"/>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smtClean="0"/>
          </a:p>
          <a:p>
            <a:pPr marL="0" indent="0">
              <a:buNone/>
            </a:pPr>
            <a:endParaRPr lang="fr-FR" dirty="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59</a:t>
            </a:fld>
            <a:endParaRPr lang="en-US" dirty="0"/>
          </a:p>
        </p:txBody>
      </p:sp>
      <p:pic>
        <p:nvPicPr>
          <p:cNvPr id="7" name="Image 6"/>
          <p:cNvPicPr>
            <a:picLocks noChangeAspect="1"/>
          </p:cNvPicPr>
          <p:nvPr/>
        </p:nvPicPr>
        <p:blipFill>
          <a:blip r:embed="rId3"/>
          <a:stretch>
            <a:fillRect/>
          </a:stretch>
        </p:blipFill>
        <p:spPr>
          <a:xfrm>
            <a:off x="1653572" y="1792018"/>
            <a:ext cx="4029075" cy="4257675"/>
          </a:xfrm>
          <a:prstGeom prst="rect">
            <a:avLst/>
          </a:prstGeom>
          <a:ln>
            <a:noFill/>
          </a:ln>
          <a:effectLst>
            <a:outerShdw blurRad="292100" dist="139700" dir="2700000" algn="tl" rotWithShape="0">
              <a:srgbClr val="333333">
                <a:alpha val="65000"/>
              </a:srgbClr>
            </a:outerShdw>
          </a:effectLst>
        </p:spPr>
      </p:pic>
      <p:sp>
        <p:nvSpPr>
          <p:cNvPr id="8" name="ZoneTexte 7"/>
          <p:cNvSpPr txBox="1"/>
          <p:nvPr/>
        </p:nvSpPr>
        <p:spPr>
          <a:xfrm>
            <a:off x="2217681" y="6224111"/>
            <a:ext cx="2900855" cy="369332"/>
          </a:xfrm>
          <a:prstGeom prst="rect">
            <a:avLst/>
          </a:prstGeom>
          <a:noFill/>
        </p:spPr>
        <p:txBody>
          <a:bodyPr wrap="square" rtlCol="0">
            <a:spAutoFit/>
          </a:bodyPr>
          <a:lstStyle/>
          <a:p>
            <a:pPr algn="ctr"/>
            <a:r>
              <a:rPr lang="fr-FR" dirty="0" smtClean="0"/>
              <a:t>Carte de distance au fond</a:t>
            </a:r>
            <a:endParaRPr lang="fr-FR" dirty="0"/>
          </a:p>
        </p:txBody>
      </p:sp>
      <p:pic>
        <p:nvPicPr>
          <p:cNvPr id="9" name="Image 8"/>
          <p:cNvPicPr>
            <a:picLocks noChangeAspect="1"/>
          </p:cNvPicPr>
          <p:nvPr/>
        </p:nvPicPr>
        <p:blipFill>
          <a:blip r:embed="rId4"/>
          <a:stretch>
            <a:fillRect/>
          </a:stretch>
        </p:blipFill>
        <p:spPr>
          <a:xfrm>
            <a:off x="6377936" y="1792018"/>
            <a:ext cx="4988144" cy="4234901"/>
          </a:xfrm>
          <a:prstGeom prst="rect">
            <a:avLst/>
          </a:prstGeom>
          <a:ln>
            <a:noFill/>
          </a:ln>
          <a:effectLst>
            <a:outerShdw blurRad="292100" dist="139700" dir="2700000" algn="tl" rotWithShape="0">
              <a:srgbClr val="333333">
                <a:alpha val="65000"/>
              </a:srgbClr>
            </a:outerShdw>
          </a:effectLst>
        </p:spPr>
      </p:pic>
      <p:sp>
        <p:nvSpPr>
          <p:cNvPr id="10" name="ZoneTexte 9"/>
          <p:cNvSpPr txBox="1"/>
          <p:nvPr/>
        </p:nvSpPr>
        <p:spPr>
          <a:xfrm>
            <a:off x="7195570" y="6224111"/>
            <a:ext cx="3352877" cy="369332"/>
          </a:xfrm>
          <a:prstGeom prst="rect">
            <a:avLst/>
          </a:prstGeom>
          <a:noFill/>
        </p:spPr>
        <p:txBody>
          <a:bodyPr wrap="square" rtlCol="0">
            <a:spAutoFit/>
          </a:bodyPr>
          <a:lstStyle/>
          <a:p>
            <a:r>
              <a:rPr lang="fr-FR" dirty="0" smtClean="0"/>
              <a:t>Schéma d’un sous ensemble flou</a:t>
            </a:r>
            <a:endParaRPr lang="fr-FR" dirty="0"/>
          </a:p>
        </p:txBody>
      </p:sp>
    </p:spTree>
    <p:extLst>
      <p:ext uri="{BB962C8B-B14F-4D97-AF65-F5344CB8AC3E}">
        <p14:creationId xmlns:p14="http://schemas.microsoft.com/office/powerpoint/2010/main" val="37385635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546601"/>
          </a:xfrm>
        </p:spPr>
        <p:txBody>
          <a:bodyPr anchor="t">
            <a:normAutofit/>
          </a:bodyPr>
          <a:lstStyle/>
          <a:p>
            <a:r>
              <a:rPr lang="fr-FR" dirty="0" smtClean="0"/>
              <a:t>Dans notre cas d’étude : </a:t>
            </a:r>
          </a:p>
          <a:p>
            <a:pPr lvl="1"/>
            <a:r>
              <a:rPr lang="fr-FR" sz="2200" dirty="0" smtClean="0"/>
              <a:t>Problème  =  informations sur le scanner (image et nonimage)</a:t>
            </a:r>
          </a:p>
          <a:p>
            <a:pPr lvl="1"/>
            <a:r>
              <a:rPr lang="fr-FR" sz="2200" dirty="0" smtClean="0"/>
              <a:t>Solution = position des germes + seuils</a:t>
            </a:r>
          </a:p>
          <a:p>
            <a:pPr marL="457200" lvl="1" indent="0">
              <a:buNone/>
            </a:pPr>
            <a:r>
              <a:rPr lang="fr-FR" sz="2200" dirty="0" smtClean="0">
                <a:sym typeface="Wingdings" panose="05000000000000000000" pitchFamily="2" charset="2"/>
              </a:rPr>
              <a:t> Données numériques </a:t>
            </a:r>
            <a:endParaRPr lang="fr-FR" sz="2200" dirty="0" smtClean="0"/>
          </a:p>
          <a:p>
            <a:pPr marL="0" indent="0">
              <a:buNone/>
            </a:pPr>
            <a:endParaRPr lang="fr-FR" dirty="0"/>
          </a:p>
          <a:p>
            <a:r>
              <a:rPr lang="fr-FR" dirty="0" smtClean="0"/>
              <a:t>Base de cas = Ensemble des cas stockés : </a:t>
            </a:r>
          </a:p>
          <a:p>
            <a:pPr lvl="1"/>
            <a:r>
              <a:rPr lang="fr-FR" sz="2200" dirty="0" smtClean="0"/>
              <a:t>De manière naïve </a:t>
            </a:r>
          </a:p>
          <a:p>
            <a:pPr lvl="1"/>
            <a:r>
              <a:rPr lang="fr-FR" sz="2200" dirty="0" smtClean="0"/>
              <a:t>De manière structurée </a:t>
            </a:r>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23564659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a:t>La logique floue dans le traitement </a:t>
            </a:r>
            <a:r>
              <a:rPr lang="fr-FR" sz="2800" b="1" dirty="0" smtClean="0"/>
              <a:t>d’image</a:t>
            </a:r>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r>
              <a:rPr lang="fr-FR" sz="2200" dirty="0" smtClean="0"/>
              <a:t>Réglage nécessaire des paramètres </a:t>
            </a:r>
            <a:r>
              <a:rPr lang="fr-FR" sz="2200" dirty="0" err="1" smtClean="0"/>
              <a:t>n</a:t>
            </a:r>
            <a:r>
              <a:rPr lang="fr-FR" sz="2200" baseline="-25000" dirty="0" err="1" smtClean="0"/>
              <a:t>x</a:t>
            </a:r>
            <a:r>
              <a:rPr lang="fr-FR" sz="2200" dirty="0" smtClean="0"/>
              <a:t> selon le problème</a:t>
            </a:r>
            <a:endParaRPr lang="fr-FR" sz="2200" dirty="0"/>
          </a:p>
          <a:p>
            <a:pPr marL="0" indent="0">
              <a:buNone/>
            </a:pPr>
            <a:endParaRPr lang="fr-FR" sz="2800" b="1"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60</a:t>
            </a:fld>
            <a:endParaRPr lang="en-US" dirty="0"/>
          </a:p>
        </p:txBody>
      </p:sp>
      <p:pic>
        <p:nvPicPr>
          <p:cNvPr id="4" name="Image 3"/>
          <p:cNvPicPr>
            <a:picLocks noChangeAspect="1"/>
          </p:cNvPicPr>
          <p:nvPr/>
        </p:nvPicPr>
        <p:blipFill>
          <a:blip r:embed="rId3"/>
          <a:stretch>
            <a:fillRect/>
          </a:stretch>
        </p:blipFill>
        <p:spPr>
          <a:xfrm>
            <a:off x="2982912" y="1951927"/>
            <a:ext cx="6250225" cy="2442273"/>
          </a:xfrm>
          <a:prstGeom prst="rect">
            <a:avLst/>
          </a:prstGeom>
          <a:ln>
            <a:noFill/>
          </a:ln>
          <a:effectLst>
            <a:outerShdw blurRad="292100" dist="139700" dir="2700000" algn="tl" rotWithShape="0">
              <a:srgbClr val="333333">
                <a:alpha val="65000"/>
              </a:srgbClr>
            </a:outerShdw>
          </a:effectLst>
        </p:spPr>
      </p:pic>
      <p:sp>
        <p:nvSpPr>
          <p:cNvPr id="6" name="ZoneTexte 5"/>
          <p:cNvSpPr txBox="1"/>
          <p:nvPr/>
        </p:nvSpPr>
        <p:spPr>
          <a:xfrm>
            <a:off x="3288043" y="4555852"/>
            <a:ext cx="5639961" cy="646331"/>
          </a:xfrm>
          <a:prstGeom prst="rect">
            <a:avLst/>
          </a:prstGeom>
          <a:noFill/>
        </p:spPr>
        <p:txBody>
          <a:bodyPr wrap="square" rtlCol="0">
            <a:spAutoFit/>
          </a:bodyPr>
          <a:lstStyle/>
          <a:p>
            <a:pPr algn="ctr"/>
            <a:r>
              <a:rPr lang="fr-FR" dirty="0" smtClean="0"/>
              <a:t>« est proche de » et « est loin de » en fonction de la distance par rapport à l’objet de référence [2]</a:t>
            </a:r>
            <a:endParaRPr lang="fr-FR" dirty="0"/>
          </a:p>
        </p:txBody>
      </p:sp>
    </p:spTree>
    <p:extLst>
      <p:ext uri="{BB962C8B-B14F-4D97-AF65-F5344CB8AC3E}">
        <p14:creationId xmlns:p14="http://schemas.microsoft.com/office/powerpoint/2010/main" val="275529218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Combinaison / fusion de deux relations floues</a:t>
            </a:r>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61</a:t>
            </a:fld>
            <a:endParaRPr lang="en-US" dirty="0"/>
          </a:p>
        </p:txBody>
      </p:sp>
      <p:sp>
        <p:nvSpPr>
          <p:cNvPr id="6" name="ZoneTexte 5"/>
          <p:cNvSpPr txBox="1"/>
          <p:nvPr/>
        </p:nvSpPr>
        <p:spPr>
          <a:xfrm>
            <a:off x="3296831" y="4933174"/>
            <a:ext cx="5639961" cy="646331"/>
          </a:xfrm>
          <a:prstGeom prst="rect">
            <a:avLst/>
          </a:prstGeom>
          <a:noFill/>
        </p:spPr>
        <p:txBody>
          <a:bodyPr wrap="square" rtlCol="0">
            <a:spAutoFit/>
          </a:bodyPr>
          <a:lstStyle/>
          <a:p>
            <a:pPr algn="ctr"/>
            <a:r>
              <a:rPr lang="fr-FR" dirty="0" smtClean="0"/>
              <a:t>(A)« est proche de » , (B) « est à droite de » et (C) « est proche et à droite de » après fusion de (A) et (B) [1]</a:t>
            </a:r>
            <a:endParaRPr lang="fr-FR" dirty="0"/>
          </a:p>
        </p:txBody>
      </p:sp>
      <p:pic>
        <p:nvPicPr>
          <p:cNvPr id="7" name="Image 6"/>
          <p:cNvPicPr>
            <a:picLocks noChangeAspect="1"/>
          </p:cNvPicPr>
          <p:nvPr/>
        </p:nvPicPr>
        <p:blipFill>
          <a:blip r:embed="rId3"/>
          <a:stretch>
            <a:fillRect/>
          </a:stretch>
        </p:blipFill>
        <p:spPr>
          <a:xfrm>
            <a:off x="5104958" y="2292365"/>
            <a:ext cx="2023708" cy="2513658"/>
          </a:xfrm>
          <a:prstGeom prst="rect">
            <a:avLst/>
          </a:prstGeom>
        </p:spPr>
      </p:pic>
      <p:pic>
        <p:nvPicPr>
          <p:cNvPr id="8" name="Image 7"/>
          <p:cNvPicPr>
            <a:picLocks noChangeAspect="1"/>
          </p:cNvPicPr>
          <p:nvPr/>
        </p:nvPicPr>
        <p:blipFill>
          <a:blip r:embed="rId4"/>
          <a:stretch>
            <a:fillRect/>
          </a:stretch>
        </p:blipFill>
        <p:spPr>
          <a:xfrm>
            <a:off x="2932491" y="2292364"/>
            <a:ext cx="1981104" cy="2513659"/>
          </a:xfrm>
          <a:prstGeom prst="rect">
            <a:avLst/>
          </a:prstGeom>
        </p:spPr>
      </p:pic>
      <p:pic>
        <p:nvPicPr>
          <p:cNvPr id="9" name="Image 8"/>
          <p:cNvPicPr>
            <a:picLocks noChangeAspect="1"/>
          </p:cNvPicPr>
          <p:nvPr/>
        </p:nvPicPr>
        <p:blipFill>
          <a:blip r:embed="rId5"/>
          <a:stretch>
            <a:fillRect/>
          </a:stretch>
        </p:blipFill>
        <p:spPr>
          <a:xfrm>
            <a:off x="7320029" y="2292364"/>
            <a:ext cx="1938500" cy="2471055"/>
          </a:xfrm>
          <a:prstGeom prst="rect">
            <a:avLst/>
          </a:prstGeom>
        </p:spPr>
      </p:pic>
      <p:sp>
        <p:nvSpPr>
          <p:cNvPr id="10" name="ZoneTexte 9"/>
          <p:cNvSpPr txBox="1"/>
          <p:nvPr/>
        </p:nvSpPr>
        <p:spPr>
          <a:xfrm>
            <a:off x="3052464" y="2419515"/>
            <a:ext cx="471157" cy="369332"/>
          </a:xfrm>
          <a:prstGeom prst="rect">
            <a:avLst/>
          </a:prstGeom>
          <a:ln>
            <a:noFill/>
          </a:ln>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A</a:t>
            </a:r>
            <a:endParaRPr lang="fr-FR" dirty="0"/>
          </a:p>
        </p:txBody>
      </p:sp>
      <p:sp>
        <p:nvSpPr>
          <p:cNvPr id="11" name="ZoneTexte 10"/>
          <p:cNvSpPr txBox="1"/>
          <p:nvPr/>
        </p:nvSpPr>
        <p:spPr>
          <a:xfrm>
            <a:off x="5283238" y="2374731"/>
            <a:ext cx="471157" cy="369332"/>
          </a:xfrm>
          <a:prstGeom prst="rect">
            <a:avLst/>
          </a:prstGeom>
          <a:ln>
            <a:noFill/>
          </a:ln>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B</a:t>
            </a:r>
          </a:p>
        </p:txBody>
      </p:sp>
      <p:sp>
        <p:nvSpPr>
          <p:cNvPr id="12" name="ZoneTexte 11"/>
          <p:cNvSpPr txBox="1"/>
          <p:nvPr/>
        </p:nvSpPr>
        <p:spPr>
          <a:xfrm>
            <a:off x="7433964" y="2374731"/>
            <a:ext cx="471157" cy="369332"/>
          </a:xfrm>
          <a:prstGeom prst="rect">
            <a:avLst/>
          </a:prstGeom>
          <a:ln>
            <a:noFill/>
          </a:ln>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C</a:t>
            </a:r>
            <a:endParaRPr lang="fr-FR" dirty="0"/>
          </a:p>
        </p:txBody>
      </p:sp>
    </p:spTree>
    <p:extLst>
      <p:ext uri="{BB962C8B-B14F-4D97-AF65-F5344CB8AC3E}">
        <p14:creationId xmlns:p14="http://schemas.microsoft.com/office/powerpoint/2010/main" val="271537355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Représenter les relations : Logique de Description et OWL</a:t>
            </a:r>
          </a:p>
          <a:p>
            <a:pPr marL="0" indent="0">
              <a:buNone/>
            </a:pPr>
            <a:endParaRPr lang="fr-FR" sz="2800" dirty="0" smtClean="0"/>
          </a:p>
          <a:p>
            <a:r>
              <a:rPr lang="fr-FR" sz="2800" dirty="0" smtClean="0"/>
              <a:t>LD = langage de représentation de connaissances</a:t>
            </a:r>
          </a:p>
          <a:p>
            <a:r>
              <a:rPr lang="fr-FR" sz="2800" dirty="0" smtClean="0"/>
              <a:t>OWL basé sur la LD, utilisé pour construire des Ontologies</a:t>
            </a:r>
          </a:p>
          <a:p>
            <a:r>
              <a:rPr lang="fr-FR" sz="2800" dirty="0" smtClean="0"/>
              <a:t>Concepts (ex: Humain), Rôles (ex: </a:t>
            </a:r>
            <a:r>
              <a:rPr lang="fr-FR" sz="2800" dirty="0" err="1" smtClean="0"/>
              <a:t>aPourPère</a:t>
            </a:r>
            <a:r>
              <a:rPr lang="fr-FR" sz="2800" dirty="0" smtClean="0"/>
              <a:t>), Instances (ex: Paul)</a:t>
            </a:r>
          </a:p>
          <a:p>
            <a:r>
              <a:rPr lang="fr-FR" sz="2800" dirty="0"/>
              <a:t>Opérateurs </a:t>
            </a:r>
            <a:r>
              <a:rPr lang="fr-FR" sz="2800" dirty="0" smtClean="0"/>
              <a:t>logiques</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62</a:t>
            </a:fld>
            <a:endParaRPr lang="en-US" dirty="0"/>
          </a:p>
        </p:txBody>
      </p:sp>
    </p:spTree>
    <p:extLst>
      <p:ext uri="{BB962C8B-B14F-4D97-AF65-F5344CB8AC3E}">
        <p14:creationId xmlns:p14="http://schemas.microsoft.com/office/powerpoint/2010/main" val="29396092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Représenter les relations : Syntaxe de la Logique de Description [1]</a:t>
            </a:r>
            <a:endParaRPr lang="fr-FR" sz="2800"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63</a:t>
            </a:fld>
            <a:endParaRPr lang="en-US" dirty="0"/>
          </a:p>
        </p:txBody>
      </p:sp>
      <p:pic>
        <p:nvPicPr>
          <p:cNvPr id="4" name="Image 3"/>
          <p:cNvPicPr>
            <a:picLocks noChangeAspect="1"/>
          </p:cNvPicPr>
          <p:nvPr/>
        </p:nvPicPr>
        <p:blipFill>
          <a:blip r:embed="rId3"/>
          <a:stretch>
            <a:fillRect/>
          </a:stretch>
        </p:blipFill>
        <p:spPr>
          <a:xfrm>
            <a:off x="1512581" y="1760154"/>
            <a:ext cx="9439275" cy="48196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0791449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Exemple de relation en LD :</a:t>
            </a:r>
          </a:p>
          <a:p>
            <a:pPr marL="0" indent="0">
              <a:buNone/>
            </a:pPr>
            <a:r>
              <a:rPr lang="fr-FR" sz="2800" dirty="0" smtClean="0"/>
              <a:t>  </a:t>
            </a:r>
          </a:p>
          <a:p>
            <a:pPr marL="0" indent="0">
              <a:buNone/>
            </a:pPr>
            <a:r>
              <a:rPr lang="fr-FR" sz="2800" dirty="0" smtClean="0"/>
              <a:t>non floue : </a:t>
            </a:r>
          </a:p>
          <a:p>
            <a:pPr marL="0" indent="0">
              <a:buNone/>
            </a:pPr>
            <a:endParaRPr lang="fr-FR" sz="2800" dirty="0" smtClean="0"/>
          </a:p>
          <a:p>
            <a:pPr marL="0" indent="0">
              <a:buNone/>
            </a:pPr>
            <a:endParaRPr lang="fr-FR" sz="2800" dirty="0"/>
          </a:p>
          <a:p>
            <a:pPr marL="0" indent="0">
              <a:buNone/>
            </a:pPr>
            <a:r>
              <a:rPr lang="fr-FR" sz="2800" dirty="0" smtClean="0"/>
              <a:t> floue : </a:t>
            </a:r>
          </a:p>
          <a:p>
            <a:pPr marL="0" indent="0">
              <a:buNone/>
            </a:pPr>
            <a:endParaRPr lang="fr-FR" sz="2800" dirty="0"/>
          </a:p>
          <a:p>
            <a:pPr marL="0" indent="0">
              <a:buNone/>
            </a:pPr>
            <a:endParaRPr lang="fr-FR" sz="2800" dirty="0" smtClean="0"/>
          </a:p>
          <a:p>
            <a:pPr marL="0" indent="0">
              <a:buNone/>
            </a:pPr>
            <a:endParaRPr lang="fr-FR" sz="2800" dirty="0"/>
          </a:p>
          <a:p>
            <a:pPr marL="0" indent="0">
              <a:buNone/>
            </a:pPr>
            <a:endParaRPr lang="fr-FR" sz="2800"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64</a:t>
            </a:fld>
            <a:endParaRPr lang="en-US"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309" y="2789288"/>
            <a:ext cx="6624263" cy="667370"/>
          </a:xfrm>
          <a:prstGeom prst="rect">
            <a:avLst/>
          </a:prstGeom>
        </p:spPr>
      </p:pic>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0826" y="4606333"/>
            <a:ext cx="6291230" cy="807495"/>
          </a:xfrm>
          <a:prstGeom prst="rect">
            <a:avLst/>
          </a:prstGeom>
        </p:spPr>
      </p:pic>
    </p:spTree>
    <p:extLst>
      <p:ext uri="{BB962C8B-B14F-4D97-AF65-F5344CB8AC3E}">
        <p14:creationId xmlns:p14="http://schemas.microsoft.com/office/powerpoint/2010/main" val="285321279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Structurer les relations : Ontologie et Protégé</a:t>
            </a:r>
          </a:p>
          <a:p>
            <a:pPr marL="0" indent="0">
              <a:buNone/>
            </a:pPr>
            <a:endParaRPr lang="fr-FR" sz="2800" b="1" dirty="0" smtClean="0"/>
          </a:p>
          <a:p>
            <a:pPr marL="0" indent="0">
              <a:buNone/>
            </a:pPr>
            <a:r>
              <a:rPr lang="fr-FR" sz="2800" b="1" dirty="0" smtClean="0"/>
              <a:t>Ontologie</a:t>
            </a:r>
            <a:r>
              <a:rPr lang="fr-FR" sz="2800" dirty="0" smtClean="0"/>
              <a:t> : « Spécification formelle et explicite d’une conceptualisation partagée »</a:t>
            </a:r>
          </a:p>
          <a:p>
            <a:pPr marL="0" indent="0">
              <a:buNone/>
            </a:pPr>
            <a:r>
              <a:rPr lang="fr-FR" sz="2800" dirty="0" smtClean="0"/>
              <a:t>= Représentation des connaissances dans un domaine.</a:t>
            </a:r>
          </a:p>
          <a:p>
            <a:pPr marL="0" indent="0">
              <a:buNone/>
            </a:pPr>
            <a:endParaRPr lang="fr-FR" sz="2800" dirty="0"/>
          </a:p>
          <a:p>
            <a:pPr marL="0" indent="0">
              <a:buNone/>
            </a:pPr>
            <a:r>
              <a:rPr lang="fr-FR" sz="2800" b="1" dirty="0" smtClean="0"/>
              <a:t>Protégé</a:t>
            </a:r>
            <a:r>
              <a:rPr lang="fr-FR" sz="2800" dirty="0" smtClean="0"/>
              <a:t> : Logiciel de construction d’ontologie</a:t>
            </a:r>
          </a:p>
          <a:p>
            <a:pPr marL="0" indent="0">
              <a:buNone/>
            </a:pPr>
            <a:endParaRPr lang="fr-FR" sz="28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65</a:t>
            </a:fld>
            <a:endParaRPr lang="en-US" dirty="0"/>
          </a:p>
        </p:txBody>
      </p:sp>
    </p:spTree>
    <p:extLst>
      <p:ext uri="{BB962C8B-B14F-4D97-AF65-F5344CB8AC3E}">
        <p14:creationId xmlns:p14="http://schemas.microsoft.com/office/powerpoint/2010/main" val="91663211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Exemple d’ontologie (Protégé): hiérarchie de classes / relations</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66</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7277" y="1639614"/>
            <a:ext cx="3692525" cy="4909055"/>
          </a:xfrm>
          <a:prstGeom prst="rect">
            <a:avLst/>
          </a:prstGeom>
          <a:ln>
            <a:noFill/>
          </a:ln>
          <a:effectLst>
            <a:outerShdw blurRad="292100" dist="139700" dir="2700000" algn="tl" rotWithShape="0">
              <a:srgbClr val="333333">
                <a:alpha val="65000"/>
              </a:srgbClr>
            </a:outerShdw>
          </a:effectLst>
        </p:spPr>
      </p:pic>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7393" y="2098363"/>
            <a:ext cx="4618038" cy="36751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3342046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Exemple d’ontologie (Protégé) : Relations entre Classes</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67</a:t>
            </a:fld>
            <a:endParaRPr lang="en-US" dirty="0"/>
          </a:p>
        </p:txBody>
      </p:sp>
      <p:pic>
        <p:nvPicPr>
          <p:cNvPr id="6" name="Image 5"/>
          <p:cNvPicPr>
            <a:picLocks noChangeAspect="1"/>
          </p:cNvPicPr>
          <p:nvPr/>
        </p:nvPicPr>
        <p:blipFill>
          <a:blip r:embed="rId3"/>
          <a:stretch>
            <a:fillRect/>
          </a:stretch>
        </p:blipFill>
        <p:spPr>
          <a:xfrm>
            <a:off x="2362199" y="2478184"/>
            <a:ext cx="7481713" cy="2678113"/>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2419349" y="5324944"/>
            <a:ext cx="7367412" cy="369332"/>
          </a:xfrm>
          <a:prstGeom prst="rect">
            <a:avLst/>
          </a:prstGeom>
          <a:noFill/>
        </p:spPr>
        <p:txBody>
          <a:bodyPr wrap="square" rtlCol="0">
            <a:spAutoFit/>
          </a:bodyPr>
          <a:lstStyle/>
          <a:p>
            <a:pPr algn="ctr"/>
            <a:r>
              <a:rPr lang="fr-FR" dirty="0" smtClean="0"/>
              <a:t>Les relations spatiales associées à la classe </a:t>
            </a:r>
            <a:r>
              <a:rPr lang="fr-FR" dirty="0" err="1" smtClean="0"/>
              <a:t>ReinDroit</a:t>
            </a:r>
            <a:endParaRPr lang="fr-FR" dirty="0"/>
          </a:p>
        </p:txBody>
      </p:sp>
    </p:spTree>
    <p:extLst>
      <p:ext uri="{BB962C8B-B14F-4D97-AF65-F5344CB8AC3E}">
        <p14:creationId xmlns:p14="http://schemas.microsoft.com/office/powerpoint/2010/main" val="332119374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Correspondance relation spatiale </a:t>
            </a:r>
            <a:r>
              <a:rPr lang="fr-FR" sz="2800" b="1" dirty="0" smtClean="0">
                <a:sym typeface="Wingdings" panose="05000000000000000000" pitchFamily="2" charset="2"/>
              </a:rPr>
              <a:t> fonction floue : </a:t>
            </a:r>
          </a:p>
          <a:p>
            <a:pPr marL="0" indent="0">
              <a:buNone/>
            </a:pPr>
            <a:r>
              <a:rPr lang="fr-FR" sz="2800" dirty="0" smtClean="0">
                <a:sym typeface="Wingdings" panose="05000000000000000000" pitchFamily="2" charset="2"/>
              </a:rPr>
              <a:t>Exemple : </a:t>
            </a:r>
            <a:endParaRPr lang="fr-FR" sz="2800" dirty="0">
              <a:sym typeface="Wingdings" panose="05000000000000000000" pitchFamily="2" charset="2"/>
            </a:endParaRPr>
          </a:p>
        </p:txBody>
      </p:sp>
      <p:sp>
        <p:nvSpPr>
          <p:cNvPr id="4" name="Ellipse 3"/>
          <p:cNvSpPr/>
          <p:nvPr/>
        </p:nvSpPr>
        <p:spPr>
          <a:xfrm>
            <a:off x="1608135" y="2383360"/>
            <a:ext cx="3314700" cy="8509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err="1" smtClean="0"/>
              <a:t>AGaucheDe</a:t>
            </a:r>
            <a:endParaRPr lang="fr-FR" dirty="0"/>
          </a:p>
        </p:txBody>
      </p:sp>
      <p:cxnSp>
        <p:nvCxnSpPr>
          <p:cNvPr id="7" name="Connecteur droit avec flèche 6"/>
          <p:cNvCxnSpPr>
            <a:stCxn id="4" idx="6"/>
          </p:cNvCxnSpPr>
          <p:nvPr/>
        </p:nvCxnSpPr>
        <p:spPr>
          <a:xfrm>
            <a:off x="4922835" y="2808810"/>
            <a:ext cx="179229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Ellipse 7"/>
          <p:cNvSpPr/>
          <p:nvPr/>
        </p:nvSpPr>
        <p:spPr>
          <a:xfrm>
            <a:off x="6715125" y="2383360"/>
            <a:ext cx="3314700" cy="850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Fonction floue</a:t>
            </a:r>
            <a:endParaRPr lang="fr-FR" dirty="0"/>
          </a:p>
        </p:txBody>
      </p:sp>
      <p:sp>
        <p:nvSpPr>
          <p:cNvPr id="13" name="Ellipse 12"/>
          <p:cNvSpPr/>
          <p:nvPr/>
        </p:nvSpPr>
        <p:spPr>
          <a:xfrm>
            <a:off x="5710235" y="4072830"/>
            <a:ext cx="2251077" cy="6733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Selon l’angle</a:t>
            </a:r>
            <a:endParaRPr lang="fr-FR" dirty="0"/>
          </a:p>
        </p:txBody>
      </p:sp>
      <p:sp>
        <p:nvSpPr>
          <p:cNvPr id="14" name="Ellipse 13"/>
          <p:cNvSpPr/>
          <p:nvPr/>
        </p:nvSpPr>
        <p:spPr>
          <a:xfrm>
            <a:off x="8904286" y="4072830"/>
            <a:ext cx="2251077" cy="6733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Selon les coordonnées</a:t>
            </a:r>
            <a:endParaRPr lang="fr-FR" dirty="0"/>
          </a:p>
        </p:txBody>
      </p:sp>
      <p:cxnSp>
        <p:nvCxnSpPr>
          <p:cNvPr id="16" name="Connecteur droit avec flèche 15"/>
          <p:cNvCxnSpPr>
            <a:stCxn id="8" idx="4"/>
            <a:endCxn id="13" idx="0"/>
          </p:cNvCxnSpPr>
          <p:nvPr/>
        </p:nvCxnSpPr>
        <p:spPr>
          <a:xfrm flipH="1">
            <a:off x="6835774" y="3234260"/>
            <a:ext cx="1536701" cy="8385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Connecteur droit avec flèche 17"/>
          <p:cNvCxnSpPr>
            <a:stCxn id="8" idx="4"/>
            <a:endCxn id="14" idx="0"/>
          </p:cNvCxnSpPr>
          <p:nvPr/>
        </p:nvCxnSpPr>
        <p:spPr>
          <a:xfrm>
            <a:off x="8372475" y="3234260"/>
            <a:ext cx="1657350" cy="8385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ZoneTexte 18"/>
          <p:cNvSpPr txBox="1"/>
          <p:nvPr/>
        </p:nvSpPr>
        <p:spPr>
          <a:xfrm>
            <a:off x="8148409" y="3415344"/>
            <a:ext cx="596900" cy="369332"/>
          </a:xfrm>
          <a:prstGeom prst="rect">
            <a:avLst/>
          </a:prstGeom>
          <a:noFill/>
        </p:spPr>
        <p:txBody>
          <a:bodyPr wrap="square" rtlCol="0">
            <a:spAutoFit/>
          </a:bodyPr>
          <a:lstStyle/>
          <a:p>
            <a:r>
              <a:rPr lang="fr-FR" dirty="0" smtClean="0"/>
              <a:t>Ou</a:t>
            </a:r>
            <a:endParaRPr lang="fr-FR" dirty="0"/>
          </a:p>
        </p:txBody>
      </p:sp>
      <p:cxnSp>
        <p:nvCxnSpPr>
          <p:cNvPr id="27" name="Connecteur droit avec flèche 26"/>
          <p:cNvCxnSpPr/>
          <p:nvPr/>
        </p:nvCxnSpPr>
        <p:spPr>
          <a:xfrm flipV="1">
            <a:off x="5673725" y="5034915"/>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Connecteur droit avec flèche 30"/>
          <p:cNvCxnSpPr/>
          <p:nvPr/>
        </p:nvCxnSpPr>
        <p:spPr>
          <a:xfrm>
            <a:off x="5673725" y="6057631"/>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Connecteur droit 33"/>
          <p:cNvCxnSpPr/>
          <p:nvPr/>
        </p:nvCxnSpPr>
        <p:spPr>
          <a:xfrm>
            <a:off x="5673725" y="5278755"/>
            <a:ext cx="46990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36" name="Connecteur droit 35"/>
          <p:cNvCxnSpPr/>
          <p:nvPr/>
        </p:nvCxnSpPr>
        <p:spPr>
          <a:xfrm>
            <a:off x="6136005" y="5271135"/>
            <a:ext cx="388620" cy="78649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38" name="Connecteur droit 37"/>
          <p:cNvCxnSpPr/>
          <p:nvPr/>
        </p:nvCxnSpPr>
        <p:spPr>
          <a:xfrm>
            <a:off x="6509385" y="6057631"/>
            <a:ext cx="38862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40" name="Connecteur droit 39"/>
          <p:cNvCxnSpPr/>
          <p:nvPr/>
        </p:nvCxnSpPr>
        <p:spPr>
          <a:xfrm flipV="1">
            <a:off x="6913245" y="5278755"/>
            <a:ext cx="440055" cy="77887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42" name="Connecteur droit 41"/>
          <p:cNvCxnSpPr/>
          <p:nvPr/>
        </p:nvCxnSpPr>
        <p:spPr>
          <a:xfrm>
            <a:off x="7353300" y="5271135"/>
            <a:ext cx="457200" cy="0"/>
          </a:xfrm>
          <a:prstGeom prst="line">
            <a:avLst/>
          </a:prstGeom>
        </p:spPr>
        <p:style>
          <a:lnRef idx="3">
            <a:schemeClr val="accent4"/>
          </a:lnRef>
          <a:fillRef idx="0">
            <a:schemeClr val="accent4"/>
          </a:fillRef>
          <a:effectRef idx="2">
            <a:schemeClr val="accent4"/>
          </a:effectRef>
          <a:fontRef idx="minor">
            <a:schemeClr val="tx1"/>
          </a:fontRef>
        </p:style>
      </p:cxnSp>
      <p:sp>
        <p:nvSpPr>
          <p:cNvPr id="47" name="ZoneTexte 46"/>
          <p:cNvSpPr txBox="1"/>
          <p:nvPr/>
        </p:nvSpPr>
        <p:spPr>
          <a:xfrm>
            <a:off x="5573395" y="5963651"/>
            <a:ext cx="462280" cy="369332"/>
          </a:xfrm>
          <a:prstGeom prst="rect">
            <a:avLst/>
          </a:prstGeom>
          <a:noFill/>
        </p:spPr>
        <p:txBody>
          <a:bodyPr wrap="square" rtlCol="0">
            <a:spAutoFit/>
          </a:bodyPr>
          <a:lstStyle/>
          <a:p>
            <a:r>
              <a:rPr lang="fr-FR" dirty="0" smtClean="0"/>
              <a:t>-</a:t>
            </a:r>
            <a:r>
              <a:rPr lang="el-GR" dirty="0" smtClean="0"/>
              <a:t>π</a:t>
            </a:r>
            <a:endParaRPr lang="fr-FR" dirty="0"/>
          </a:p>
        </p:txBody>
      </p:sp>
      <p:sp>
        <p:nvSpPr>
          <p:cNvPr id="48" name="ZoneTexte 47"/>
          <p:cNvSpPr txBox="1"/>
          <p:nvPr/>
        </p:nvSpPr>
        <p:spPr>
          <a:xfrm>
            <a:off x="7559357" y="5963651"/>
            <a:ext cx="462280" cy="369332"/>
          </a:xfrm>
          <a:prstGeom prst="rect">
            <a:avLst/>
          </a:prstGeom>
          <a:noFill/>
        </p:spPr>
        <p:txBody>
          <a:bodyPr wrap="square" rtlCol="0">
            <a:spAutoFit/>
          </a:bodyPr>
          <a:lstStyle/>
          <a:p>
            <a:r>
              <a:rPr lang="el-GR" dirty="0" smtClean="0"/>
              <a:t>π</a:t>
            </a:r>
            <a:endParaRPr lang="fr-FR" dirty="0"/>
          </a:p>
        </p:txBody>
      </p:sp>
      <p:sp>
        <p:nvSpPr>
          <p:cNvPr id="49" name="ZoneTexte 48"/>
          <p:cNvSpPr txBox="1"/>
          <p:nvPr/>
        </p:nvSpPr>
        <p:spPr>
          <a:xfrm>
            <a:off x="5410517" y="5086469"/>
            <a:ext cx="462280" cy="369332"/>
          </a:xfrm>
          <a:prstGeom prst="rect">
            <a:avLst/>
          </a:prstGeom>
          <a:noFill/>
        </p:spPr>
        <p:txBody>
          <a:bodyPr wrap="square" rtlCol="0">
            <a:spAutoFit/>
          </a:bodyPr>
          <a:lstStyle/>
          <a:p>
            <a:r>
              <a:rPr lang="fr-FR" dirty="0"/>
              <a:t>1</a:t>
            </a:r>
          </a:p>
        </p:txBody>
      </p:sp>
      <p:sp>
        <p:nvSpPr>
          <p:cNvPr id="50" name="ZoneTexte 49"/>
          <p:cNvSpPr txBox="1"/>
          <p:nvPr/>
        </p:nvSpPr>
        <p:spPr>
          <a:xfrm>
            <a:off x="5388926" y="5836814"/>
            <a:ext cx="462280" cy="369332"/>
          </a:xfrm>
          <a:prstGeom prst="rect">
            <a:avLst/>
          </a:prstGeom>
          <a:noFill/>
        </p:spPr>
        <p:txBody>
          <a:bodyPr wrap="square" rtlCol="0">
            <a:spAutoFit/>
          </a:bodyPr>
          <a:lstStyle/>
          <a:p>
            <a:r>
              <a:rPr lang="fr-FR" dirty="0"/>
              <a:t>0</a:t>
            </a:r>
          </a:p>
        </p:txBody>
      </p:sp>
      <p:sp>
        <p:nvSpPr>
          <p:cNvPr id="51" name="ZoneTexte 50"/>
          <p:cNvSpPr txBox="1"/>
          <p:nvPr/>
        </p:nvSpPr>
        <p:spPr>
          <a:xfrm>
            <a:off x="6578284" y="5963651"/>
            <a:ext cx="462280" cy="369332"/>
          </a:xfrm>
          <a:prstGeom prst="rect">
            <a:avLst/>
          </a:prstGeom>
          <a:noFill/>
        </p:spPr>
        <p:txBody>
          <a:bodyPr wrap="square" rtlCol="0">
            <a:spAutoFit/>
          </a:bodyPr>
          <a:lstStyle/>
          <a:p>
            <a:r>
              <a:rPr lang="fr-FR" dirty="0"/>
              <a:t>0</a:t>
            </a:r>
          </a:p>
        </p:txBody>
      </p:sp>
      <p:cxnSp>
        <p:nvCxnSpPr>
          <p:cNvPr id="52" name="Connecteur droit avec flèche 51"/>
          <p:cNvCxnSpPr/>
          <p:nvPr/>
        </p:nvCxnSpPr>
        <p:spPr>
          <a:xfrm flipV="1">
            <a:off x="9061541" y="5034915"/>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3" name="Connecteur droit avec flèche 52"/>
          <p:cNvCxnSpPr/>
          <p:nvPr/>
        </p:nvCxnSpPr>
        <p:spPr>
          <a:xfrm>
            <a:off x="9061541" y="6057631"/>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Connecteur droit 53"/>
          <p:cNvCxnSpPr/>
          <p:nvPr/>
        </p:nvCxnSpPr>
        <p:spPr>
          <a:xfrm>
            <a:off x="9061541" y="6057631"/>
            <a:ext cx="714215"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56" name="Connecteur droit 55"/>
          <p:cNvCxnSpPr/>
          <p:nvPr/>
        </p:nvCxnSpPr>
        <p:spPr>
          <a:xfrm>
            <a:off x="9775756" y="6057631"/>
            <a:ext cx="38862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57" name="Connecteur droit 56"/>
          <p:cNvCxnSpPr/>
          <p:nvPr/>
        </p:nvCxnSpPr>
        <p:spPr>
          <a:xfrm flipH="1" flipV="1">
            <a:off x="10155787" y="5257693"/>
            <a:ext cx="5716" cy="78649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58" name="Connecteur droit 57"/>
          <p:cNvCxnSpPr/>
          <p:nvPr/>
        </p:nvCxnSpPr>
        <p:spPr>
          <a:xfrm>
            <a:off x="10155787" y="5251978"/>
            <a:ext cx="1100382" cy="5715"/>
          </a:xfrm>
          <a:prstGeom prst="line">
            <a:avLst/>
          </a:prstGeom>
        </p:spPr>
        <p:style>
          <a:lnRef idx="3">
            <a:schemeClr val="accent4"/>
          </a:lnRef>
          <a:fillRef idx="0">
            <a:schemeClr val="accent4"/>
          </a:fillRef>
          <a:effectRef idx="2">
            <a:schemeClr val="accent4"/>
          </a:effectRef>
          <a:fontRef idx="minor">
            <a:schemeClr val="tx1"/>
          </a:fontRef>
        </p:style>
      </p:cxnSp>
      <p:sp>
        <p:nvSpPr>
          <p:cNvPr id="59" name="ZoneTexte 58"/>
          <p:cNvSpPr txBox="1"/>
          <p:nvPr/>
        </p:nvSpPr>
        <p:spPr>
          <a:xfrm>
            <a:off x="8923807" y="5963651"/>
            <a:ext cx="462280" cy="369332"/>
          </a:xfrm>
          <a:prstGeom prst="rect">
            <a:avLst/>
          </a:prstGeom>
          <a:noFill/>
        </p:spPr>
        <p:txBody>
          <a:bodyPr wrap="square" rtlCol="0">
            <a:spAutoFit/>
          </a:bodyPr>
          <a:lstStyle/>
          <a:p>
            <a:r>
              <a:rPr lang="fr-FR" dirty="0" smtClean="0"/>
              <a:t>-n</a:t>
            </a:r>
            <a:endParaRPr lang="fr-FR" dirty="0"/>
          </a:p>
        </p:txBody>
      </p:sp>
      <p:sp>
        <p:nvSpPr>
          <p:cNvPr id="60" name="ZoneTexte 59"/>
          <p:cNvSpPr txBox="1"/>
          <p:nvPr/>
        </p:nvSpPr>
        <p:spPr>
          <a:xfrm>
            <a:off x="11053536" y="5956031"/>
            <a:ext cx="462280" cy="369332"/>
          </a:xfrm>
          <a:prstGeom prst="rect">
            <a:avLst/>
          </a:prstGeom>
          <a:noFill/>
        </p:spPr>
        <p:txBody>
          <a:bodyPr wrap="square" rtlCol="0">
            <a:spAutoFit/>
          </a:bodyPr>
          <a:lstStyle/>
          <a:p>
            <a:r>
              <a:rPr lang="fr-FR" dirty="0" smtClean="0"/>
              <a:t>n</a:t>
            </a:r>
            <a:endParaRPr lang="fr-FR" dirty="0"/>
          </a:p>
        </p:txBody>
      </p:sp>
      <p:sp>
        <p:nvSpPr>
          <p:cNvPr id="61" name="ZoneTexte 60"/>
          <p:cNvSpPr txBox="1"/>
          <p:nvPr/>
        </p:nvSpPr>
        <p:spPr>
          <a:xfrm>
            <a:off x="8798333" y="5086469"/>
            <a:ext cx="462280" cy="369332"/>
          </a:xfrm>
          <a:prstGeom prst="rect">
            <a:avLst/>
          </a:prstGeom>
          <a:noFill/>
        </p:spPr>
        <p:txBody>
          <a:bodyPr wrap="square" rtlCol="0">
            <a:spAutoFit/>
          </a:bodyPr>
          <a:lstStyle/>
          <a:p>
            <a:r>
              <a:rPr lang="fr-FR" dirty="0"/>
              <a:t>1</a:t>
            </a:r>
          </a:p>
        </p:txBody>
      </p:sp>
      <p:sp>
        <p:nvSpPr>
          <p:cNvPr id="62" name="ZoneTexte 61"/>
          <p:cNvSpPr txBox="1"/>
          <p:nvPr/>
        </p:nvSpPr>
        <p:spPr>
          <a:xfrm>
            <a:off x="8798333" y="5811340"/>
            <a:ext cx="462280" cy="369332"/>
          </a:xfrm>
          <a:prstGeom prst="rect">
            <a:avLst/>
          </a:prstGeom>
          <a:noFill/>
        </p:spPr>
        <p:txBody>
          <a:bodyPr wrap="square" rtlCol="0">
            <a:spAutoFit/>
          </a:bodyPr>
          <a:lstStyle/>
          <a:p>
            <a:r>
              <a:rPr lang="fr-FR" dirty="0"/>
              <a:t>0</a:t>
            </a:r>
          </a:p>
        </p:txBody>
      </p:sp>
      <p:sp>
        <p:nvSpPr>
          <p:cNvPr id="64" name="ZoneTexte 63"/>
          <p:cNvSpPr txBox="1"/>
          <p:nvPr/>
        </p:nvSpPr>
        <p:spPr>
          <a:xfrm>
            <a:off x="8772614" y="6196021"/>
            <a:ext cx="2840583" cy="369332"/>
          </a:xfrm>
          <a:prstGeom prst="rect">
            <a:avLst/>
          </a:prstGeom>
          <a:noFill/>
        </p:spPr>
        <p:txBody>
          <a:bodyPr wrap="square" rtlCol="0">
            <a:spAutoFit/>
          </a:bodyPr>
          <a:lstStyle/>
          <a:p>
            <a:r>
              <a:rPr lang="fr-FR" dirty="0" smtClean="0"/>
              <a:t>Différence de Coordonnée x</a:t>
            </a:r>
            <a:endParaRPr lang="fr-FR" dirty="0"/>
          </a:p>
        </p:txBody>
      </p:sp>
      <p:sp>
        <p:nvSpPr>
          <p:cNvPr id="65" name="ZoneTexte 64"/>
          <p:cNvSpPr txBox="1"/>
          <p:nvPr/>
        </p:nvSpPr>
        <p:spPr>
          <a:xfrm>
            <a:off x="6371884" y="6190650"/>
            <a:ext cx="1650910" cy="369332"/>
          </a:xfrm>
          <a:prstGeom prst="rect">
            <a:avLst/>
          </a:prstGeom>
          <a:noFill/>
        </p:spPr>
        <p:txBody>
          <a:bodyPr wrap="square" rtlCol="0">
            <a:spAutoFit/>
          </a:bodyPr>
          <a:lstStyle/>
          <a:p>
            <a:r>
              <a:rPr lang="fr-FR" dirty="0" smtClean="0"/>
              <a:t>Angle</a:t>
            </a:r>
            <a:endParaRPr lang="fr-FR" dirty="0"/>
          </a:p>
        </p:txBody>
      </p:sp>
      <p:sp>
        <p:nvSpPr>
          <p:cNvPr id="66" name="ZoneTexte 65"/>
          <p:cNvSpPr txBox="1"/>
          <p:nvPr/>
        </p:nvSpPr>
        <p:spPr>
          <a:xfrm>
            <a:off x="2527300" y="5271135"/>
            <a:ext cx="2468880" cy="646331"/>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fr-FR" dirty="0" smtClean="0"/>
              <a:t>Entre l’objet courant et l’objet de référence</a:t>
            </a:r>
            <a:endParaRPr lang="fr-FR" dirty="0"/>
          </a:p>
        </p:txBody>
      </p:sp>
      <p:sp>
        <p:nvSpPr>
          <p:cNvPr id="67" name="ZoneTexte 66"/>
          <p:cNvSpPr txBox="1"/>
          <p:nvPr/>
        </p:nvSpPr>
        <p:spPr>
          <a:xfrm>
            <a:off x="10010433" y="5934712"/>
            <a:ext cx="462280" cy="369332"/>
          </a:xfrm>
          <a:prstGeom prst="rect">
            <a:avLst/>
          </a:prstGeom>
          <a:noFill/>
        </p:spPr>
        <p:txBody>
          <a:bodyPr wrap="square" rtlCol="0">
            <a:spAutoFit/>
          </a:bodyPr>
          <a:lstStyle/>
          <a:p>
            <a:r>
              <a:rPr lang="fr-FR" dirty="0"/>
              <a:t>0</a:t>
            </a:r>
          </a:p>
        </p:txBody>
      </p:sp>
      <p:cxnSp>
        <p:nvCxnSpPr>
          <p:cNvPr id="6" name="Connecteur droit 5"/>
          <p:cNvCxnSpPr/>
          <p:nvPr/>
        </p:nvCxnSpPr>
        <p:spPr>
          <a:xfrm>
            <a:off x="8745309" y="4746171"/>
            <a:ext cx="2770507" cy="1813811"/>
          </a:xfrm>
          <a:prstGeom prst="line">
            <a:avLst/>
          </a:prstGeom>
          <a:ln w="73025">
            <a:solidFill>
              <a:schemeClr val="accent3">
                <a:alpha val="57000"/>
              </a:schemeClr>
            </a:solidFill>
          </a:ln>
          <a:effectLst/>
        </p:spPr>
        <p:style>
          <a:lnRef idx="3">
            <a:schemeClr val="accent3"/>
          </a:lnRef>
          <a:fillRef idx="0">
            <a:schemeClr val="accent3"/>
          </a:fillRef>
          <a:effectRef idx="2">
            <a:schemeClr val="accent3"/>
          </a:effectRef>
          <a:fontRef idx="minor">
            <a:schemeClr val="tx1"/>
          </a:fontRef>
        </p:style>
      </p:cxnSp>
      <p:cxnSp>
        <p:nvCxnSpPr>
          <p:cNvPr id="10" name="Connecteur droit 9"/>
          <p:cNvCxnSpPr/>
          <p:nvPr/>
        </p:nvCxnSpPr>
        <p:spPr>
          <a:xfrm flipV="1">
            <a:off x="8772614" y="4746171"/>
            <a:ext cx="2673352" cy="1813811"/>
          </a:xfrm>
          <a:prstGeom prst="line">
            <a:avLst/>
          </a:prstGeom>
          <a:ln w="73025">
            <a:solidFill>
              <a:schemeClr val="accent3">
                <a:alpha val="57000"/>
              </a:schemeClr>
            </a:solidFill>
          </a:ln>
          <a:effectLst/>
        </p:spPr>
        <p:style>
          <a:lnRef idx="3">
            <a:schemeClr val="accent3"/>
          </a:lnRef>
          <a:fillRef idx="0">
            <a:schemeClr val="accent3"/>
          </a:fillRef>
          <a:effectRef idx="2">
            <a:schemeClr val="accent3"/>
          </a:effectRef>
          <a:fontRef idx="minor">
            <a:schemeClr val="tx1"/>
          </a:fontRef>
        </p:style>
      </p:cxnSp>
      <p:sp>
        <p:nvSpPr>
          <p:cNvPr id="11" name="ZoneTexte 10"/>
          <p:cNvSpPr txBox="1"/>
          <p:nvPr/>
        </p:nvSpPr>
        <p:spPr>
          <a:xfrm>
            <a:off x="9555027" y="4834792"/>
            <a:ext cx="1411172" cy="400110"/>
          </a:xfrm>
          <a:prstGeom prst="rect">
            <a:avLst/>
          </a:prstGeom>
          <a:noFill/>
        </p:spPr>
        <p:txBody>
          <a:bodyPr wrap="square" rtlCol="0">
            <a:spAutoFit/>
          </a:bodyPr>
          <a:lstStyle/>
          <a:p>
            <a:r>
              <a:rPr lang="fr-FR" sz="2000" b="1" dirty="0" smtClean="0">
                <a:solidFill>
                  <a:schemeClr val="accent3"/>
                </a:solidFill>
              </a:rPr>
              <a:t>Non flou !</a:t>
            </a:r>
            <a:endParaRPr lang="fr-FR" sz="2000" b="1" dirty="0">
              <a:solidFill>
                <a:schemeClr val="accent3"/>
              </a:solidFill>
            </a:endParaRPr>
          </a:p>
        </p:txBody>
      </p:sp>
    </p:spTree>
    <p:extLst>
      <p:ext uri="{BB962C8B-B14F-4D97-AF65-F5344CB8AC3E}">
        <p14:creationId xmlns:p14="http://schemas.microsoft.com/office/powerpoint/2010/main" val="123153105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Correspondance relation spatiale </a:t>
                </a:r>
                <a:r>
                  <a:rPr lang="fr-FR" sz="2800" b="1" dirty="0" smtClean="0">
                    <a:sym typeface="Wingdings" panose="05000000000000000000" pitchFamily="2" charset="2"/>
                  </a:rPr>
                  <a:t> fonction floue : </a:t>
                </a:r>
              </a:p>
              <a:p>
                <a:pPr marL="0" indent="0">
                  <a:buNone/>
                </a:pPr>
                <a:r>
                  <a:rPr lang="fr-FR" sz="2800" dirty="0" smtClean="0">
                    <a:sym typeface="Wingdings" panose="05000000000000000000" pitchFamily="2" charset="2"/>
                  </a:rPr>
                  <a:t>Exemple : </a:t>
                </a:r>
              </a:p>
              <a:p>
                <a:pPr marL="0" indent="0">
                  <a:buNone/>
                </a:pPr>
                <a:endParaRPr lang="fr-FR" sz="2800" dirty="0">
                  <a:sym typeface="Wingdings" panose="05000000000000000000" pitchFamily="2" charset="2"/>
                </a:endParaRPr>
              </a:p>
              <a:p>
                <a:pPr marL="0" indent="0">
                  <a:buNone/>
                </a:pPr>
                <a:endParaRPr lang="fr-FR" sz="2800" dirty="0" smtClean="0">
                  <a:sym typeface="Wingdings" panose="05000000000000000000" pitchFamily="2" charset="2"/>
                </a:endParaRPr>
              </a:p>
              <a:p>
                <a:pPr marL="0" indent="0">
                  <a:buNone/>
                </a:pPr>
                <a:endParaRPr lang="fr-FR" sz="2800" dirty="0">
                  <a:sym typeface="Wingdings" panose="05000000000000000000" pitchFamily="2" charset="2"/>
                </a:endParaRPr>
              </a:p>
              <a:p>
                <a:pPr marL="0" indent="0">
                  <a:buNone/>
                </a:pPr>
                <a:r>
                  <a:rPr lang="fr-FR" sz="2800" b="1" dirty="0" smtClean="0">
                    <a:sym typeface="Wingdings" panose="05000000000000000000" pitchFamily="2" charset="2"/>
                  </a:rPr>
                  <a:t>Calcul de l’angle entre deux points : </a:t>
                </a:r>
              </a:p>
              <a:p>
                <a:pPr marL="0" indent="0">
                  <a:buNone/>
                </a:pPr>
                <a:r>
                  <a:rPr lang="el-GR" sz="2800" dirty="0" smtClean="0">
                    <a:sym typeface="Wingdings" panose="05000000000000000000" pitchFamily="2" charset="2"/>
                  </a:rPr>
                  <a:t>θ</a:t>
                </a:r>
                <a:r>
                  <a:rPr lang="fr-FR" sz="2800" dirty="0" smtClean="0">
                    <a:sym typeface="Wingdings" panose="05000000000000000000" pitchFamily="2" charset="2"/>
                  </a:rPr>
                  <a:t> = </a:t>
                </a:r>
                <a14:m>
                  <m:oMath xmlns:m="http://schemas.openxmlformats.org/officeDocument/2006/math">
                    <m:func>
                      <m:funcPr>
                        <m:ctrlPr>
                          <a:rPr lang="fr-FR" sz="2800" i="1" smtClean="0">
                            <a:latin typeface="Cambria Math" panose="02040503050406030204" pitchFamily="18" charset="0"/>
                            <a:sym typeface="Wingdings" panose="05000000000000000000" pitchFamily="2" charset="2"/>
                          </a:rPr>
                        </m:ctrlPr>
                      </m:funcPr>
                      <m:fName>
                        <m:sSup>
                          <m:sSupPr>
                            <m:ctrlPr>
                              <a:rPr lang="fr-FR" sz="2800" i="1" smtClean="0">
                                <a:latin typeface="Cambria Math" panose="02040503050406030204" pitchFamily="18" charset="0"/>
                                <a:sym typeface="Wingdings" panose="05000000000000000000" pitchFamily="2" charset="2"/>
                              </a:rPr>
                            </m:ctrlPr>
                          </m:sSupPr>
                          <m:e>
                            <m:r>
                              <m:rPr>
                                <m:sty m:val="p"/>
                              </m:rPr>
                              <a:rPr lang="fr-FR" sz="2800" i="0" smtClean="0">
                                <a:latin typeface="Cambria Math" panose="02040503050406030204" pitchFamily="18" charset="0"/>
                                <a:sym typeface="Wingdings" panose="05000000000000000000" pitchFamily="2" charset="2"/>
                              </a:rPr>
                              <m:t>tan</m:t>
                            </m:r>
                          </m:e>
                          <m:sup>
                            <m:r>
                              <a:rPr lang="fr-FR" sz="2800" i="1" smtClean="0">
                                <a:latin typeface="Cambria Math" panose="02040503050406030204" pitchFamily="18" charset="0"/>
                                <a:sym typeface="Wingdings" panose="05000000000000000000" pitchFamily="2" charset="2"/>
                              </a:rPr>
                              <m:t>−1</m:t>
                            </m:r>
                          </m:sup>
                        </m:sSup>
                      </m:fName>
                      <m:e>
                        <m:r>
                          <a:rPr lang="fr-FR" sz="2800" b="0" i="1" smtClean="0">
                            <a:latin typeface="Cambria Math" panose="02040503050406030204" pitchFamily="18" charset="0"/>
                            <a:sym typeface="Wingdings" panose="05000000000000000000" pitchFamily="2" charset="2"/>
                          </a:rPr>
                          <m:t>(</m:t>
                        </m:r>
                        <m:f>
                          <m:fPr>
                            <m:ctrlPr>
                              <a:rPr lang="fr-FR" sz="2800" b="0" i="1" smtClean="0">
                                <a:latin typeface="Cambria Math" panose="02040503050406030204" pitchFamily="18" charset="0"/>
                                <a:sym typeface="Wingdings" panose="05000000000000000000" pitchFamily="2" charset="2"/>
                              </a:rPr>
                            </m:ctrlPr>
                          </m:fPr>
                          <m:num>
                            <m:r>
                              <a:rPr lang="fr-FR" sz="2800" b="0" i="1" smtClean="0">
                                <a:latin typeface="Cambria Math" panose="02040503050406030204" pitchFamily="18" charset="0"/>
                                <a:sym typeface="Wingdings" panose="05000000000000000000" pitchFamily="2" charset="2"/>
                              </a:rPr>
                              <m:t>𝑦</m:t>
                            </m:r>
                            <m:r>
                              <a:rPr lang="fr-FR" sz="2800" b="0" i="1" baseline="-25000" smtClean="0">
                                <a:latin typeface="Cambria Math" panose="02040503050406030204" pitchFamily="18" charset="0"/>
                                <a:sym typeface="Wingdings" panose="05000000000000000000" pitchFamily="2" charset="2"/>
                              </a:rPr>
                              <m:t>𝐵</m:t>
                            </m:r>
                            <m:r>
                              <a:rPr lang="fr-FR" sz="2800" b="0" i="1" smtClean="0">
                                <a:latin typeface="Cambria Math" panose="02040503050406030204" pitchFamily="18" charset="0"/>
                                <a:sym typeface="Wingdings" panose="05000000000000000000" pitchFamily="2" charset="2"/>
                              </a:rPr>
                              <m:t>−</m:t>
                            </m:r>
                            <m:r>
                              <a:rPr lang="fr-FR" sz="2800" b="0" i="1" smtClean="0">
                                <a:latin typeface="Cambria Math" panose="02040503050406030204" pitchFamily="18" charset="0"/>
                                <a:sym typeface="Wingdings" panose="05000000000000000000" pitchFamily="2" charset="2"/>
                              </a:rPr>
                              <m:t>𝑦𝐴</m:t>
                            </m:r>
                          </m:num>
                          <m:den>
                            <m:r>
                              <a:rPr lang="fr-FR" sz="2800" b="0" i="1" smtClean="0">
                                <a:latin typeface="Cambria Math" panose="02040503050406030204" pitchFamily="18" charset="0"/>
                                <a:sym typeface="Wingdings" panose="05000000000000000000" pitchFamily="2" charset="2"/>
                              </a:rPr>
                              <m:t>𝑥</m:t>
                            </m:r>
                            <m:r>
                              <a:rPr lang="fr-FR" sz="2800" b="0" i="1" baseline="-25000" smtClean="0">
                                <a:latin typeface="Cambria Math" panose="02040503050406030204" pitchFamily="18" charset="0"/>
                                <a:sym typeface="Wingdings" panose="05000000000000000000" pitchFamily="2" charset="2"/>
                              </a:rPr>
                              <m:t>𝐵</m:t>
                            </m:r>
                            <m:r>
                              <a:rPr lang="fr-FR" sz="2800" b="0" i="1" smtClean="0">
                                <a:latin typeface="Cambria Math" panose="02040503050406030204" pitchFamily="18" charset="0"/>
                                <a:sym typeface="Wingdings" panose="05000000000000000000" pitchFamily="2" charset="2"/>
                              </a:rPr>
                              <m:t>−</m:t>
                            </m:r>
                            <m:r>
                              <a:rPr lang="fr-FR" sz="2800" b="0" i="1" smtClean="0">
                                <a:latin typeface="Cambria Math" panose="02040503050406030204" pitchFamily="18" charset="0"/>
                                <a:sym typeface="Wingdings" panose="05000000000000000000" pitchFamily="2" charset="2"/>
                              </a:rPr>
                              <m:t>𝑥𝐴</m:t>
                            </m:r>
                          </m:den>
                        </m:f>
                        <m:r>
                          <a:rPr lang="fr-FR" sz="2800" b="0" i="1" smtClean="0">
                            <a:latin typeface="Cambria Math" panose="02040503050406030204" pitchFamily="18" charset="0"/>
                            <a:sym typeface="Wingdings" panose="05000000000000000000" pitchFamily="2" charset="2"/>
                          </a:rPr>
                          <m:t>)</m:t>
                        </m:r>
                      </m:e>
                    </m:func>
                  </m:oMath>
                </a14:m>
                <a:r>
                  <a:rPr lang="fr-FR" sz="2800" i="1" dirty="0" smtClean="0">
                    <a:latin typeface="Cambria Math" panose="02040503050406030204" pitchFamily="18" charset="0"/>
                    <a:sym typeface="Wingdings" panose="05000000000000000000" pitchFamily="2" charset="2"/>
                  </a:rPr>
                  <a:t>  </a:t>
                </a:r>
                <a:r>
                  <a:rPr lang="fr-FR" sz="2800" dirty="0" smtClean="0">
                    <a:latin typeface="Cambria Math" panose="02040503050406030204" pitchFamily="18" charset="0"/>
                    <a:sym typeface="Wingdings" panose="05000000000000000000" pitchFamily="2" charset="2"/>
                  </a:rPr>
                  <a:t>(en radiants)</a:t>
                </a:r>
              </a:p>
              <a:p>
                <a:pPr marL="0" indent="0">
                  <a:buNone/>
                </a:pPr>
                <a:r>
                  <a:rPr lang="fr-FR" sz="2800" dirty="0" smtClean="0">
                    <a:sym typeface="Wingdings" panose="05000000000000000000" pitchFamily="2" charset="2"/>
                  </a:rPr>
                  <a:t>Angle = 180 *</a:t>
                </a:r>
                <a:r>
                  <a:rPr lang="el-GR" sz="2800" dirty="0" smtClean="0">
                    <a:sym typeface="Wingdings" panose="05000000000000000000" pitchFamily="2" charset="2"/>
                  </a:rPr>
                  <a:t> θ</a:t>
                </a:r>
                <a:r>
                  <a:rPr lang="fr-FR" sz="2800" dirty="0" smtClean="0">
                    <a:sym typeface="Wingdings" panose="05000000000000000000" pitchFamily="2" charset="2"/>
                  </a:rPr>
                  <a:t> / </a:t>
                </a:r>
                <a:r>
                  <a:rPr lang="el-GR" sz="2800" dirty="0" smtClean="0">
                    <a:sym typeface="Wingdings" panose="05000000000000000000" pitchFamily="2" charset="2"/>
                  </a:rPr>
                  <a:t>π</a:t>
                </a:r>
                <a:r>
                  <a:rPr lang="fr-FR" sz="2800" dirty="0" smtClean="0">
                    <a:sym typeface="Wingdings" panose="05000000000000000000" pitchFamily="2" charset="2"/>
                  </a:rPr>
                  <a:t> (en degrés)</a:t>
                </a:r>
                <a:endParaRPr lang="fr-FR" sz="2800" i="1" dirty="0" smtClean="0">
                  <a:latin typeface="Cambria Math" panose="02040503050406030204" pitchFamily="18" charset="0"/>
                  <a:sym typeface="Wingdings" panose="05000000000000000000" pitchFamily="2" charset="2"/>
                </a:endParaRPr>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1484310" y="1150883"/>
                <a:ext cx="10577061" cy="5081373"/>
              </a:xfrm>
              <a:blipFill rotWithShape="0">
                <a:blip r:embed="rId3"/>
                <a:stretch>
                  <a:fillRect l="-1152" t="-1561"/>
                </a:stretch>
              </a:blipFill>
            </p:spPr>
            <p:txBody>
              <a:bodyPr/>
              <a:lstStyle/>
              <a:p>
                <a:r>
                  <a:rPr lang="fr-FR">
                    <a:noFill/>
                  </a:rPr>
                  <a:t> </a:t>
                </a:r>
              </a:p>
            </p:txBody>
          </p:sp>
        </mc:Fallback>
      </mc:AlternateContent>
      <p:cxnSp>
        <p:nvCxnSpPr>
          <p:cNvPr id="27" name="Connecteur droit avec flèche 26"/>
          <p:cNvCxnSpPr/>
          <p:nvPr/>
        </p:nvCxnSpPr>
        <p:spPr>
          <a:xfrm flipV="1">
            <a:off x="1592943" y="2437939"/>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Connecteur droit avec flèche 30"/>
          <p:cNvCxnSpPr/>
          <p:nvPr/>
        </p:nvCxnSpPr>
        <p:spPr>
          <a:xfrm>
            <a:off x="1592943" y="3460655"/>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Connecteur droit 33"/>
          <p:cNvCxnSpPr/>
          <p:nvPr/>
        </p:nvCxnSpPr>
        <p:spPr>
          <a:xfrm>
            <a:off x="1592943" y="2681779"/>
            <a:ext cx="46990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36" name="Connecteur droit 35"/>
          <p:cNvCxnSpPr/>
          <p:nvPr/>
        </p:nvCxnSpPr>
        <p:spPr>
          <a:xfrm>
            <a:off x="2055223" y="2674159"/>
            <a:ext cx="388620" cy="78649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38" name="Connecteur droit 37"/>
          <p:cNvCxnSpPr/>
          <p:nvPr/>
        </p:nvCxnSpPr>
        <p:spPr>
          <a:xfrm>
            <a:off x="2428603" y="3460655"/>
            <a:ext cx="38862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40" name="Connecteur droit 39"/>
          <p:cNvCxnSpPr/>
          <p:nvPr/>
        </p:nvCxnSpPr>
        <p:spPr>
          <a:xfrm flipV="1">
            <a:off x="2832463" y="2681779"/>
            <a:ext cx="440055" cy="77887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42" name="Connecteur droit 41"/>
          <p:cNvCxnSpPr/>
          <p:nvPr/>
        </p:nvCxnSpPr>
        <p:spPr>
          <a:xfrm>
            <a:off x="3272518" y="2674159"/>
            <a:ext cx="457200" cy="0"/>
          </a:xfrm>
          <a:prstGeom prst="line">
            <a:avLst/>
          </a:prstGeom>
        </p:spPr>
        <p:style>
          <a:lnRef idx="3">
            <a:schemeClr val="accent4"/>
          </a:lnRef>
          <a:fillRef idx="0">
            <a:schemeClr val="accent4"/>
          </a:fillRef>
          <a:effectRef idx="2">
            <a:schemeClr val="accent4"/>
          </a:effectRef>
          <a:fontRef idx="minor">
            <a:schemeClr val="tx1"/>
          </a:fontRef>
        </p:style>
      </p:cxnSp>
      <p:sp>
        <p:nvSpPr>
          <p:cNvPr id="47" name="ZoneTexte 46"/>
          <p:cNvSpPr txBox="1"/>
          <p:nvPr/>
        </p:nvSpPr>
        <p:spPr>
          <a:xfrm>
            <a:off x="1492613" y="3366675"/>
            <a:ext cx="462280" cy="369332"/>
          </a:xfrm>
          <a:prstGeom prst="rect">
            <a:avLst/>
          </a:prstGeom>
          <a:noFill/>
        </p:spPr>
        <p:txBody>
          <a:bodyPr wrap="square" rtlCol="0">
            <a:spAutoFit/>
          </a:bodyPr>
          <a:lstStyle/>
          <a:p>
            <a:r>
              <a:rPr lang="fr-FR" dirty="0" smtClean="0"/>
              <a:t>-</a:t>
            </a:r>
            <a:r>
              <a:rPr lang="el-GR" dirty="0" smtClean="0"/>
              <a:t>π</a:t>
            </a:r>
            <a:endParaRPr lang="fr-FR" dirty="0"/>
          </a:p>
        </p:txBody>
      </p:sp>
      <p:sp>
        <p:nvSpPr>
          <p:cNvPr id="48" name="ZoneTexte 47"/>
          <p:cNvSpPr txBox="1"/>
          <p:nvPr/>
        </p:nvSpPr>
        <p:spPr>
          <a:xfrm>
            <a:off x="3478575" y="3366675"/>
            <a:ext cx="462280" cy="369332"/>
          </a:xfrm>
          <a:prstGeom prst="rect">
            <a:avLst/>
          </a:prstGeom>
          <a:noFill/>
        </p:spPr>
        <p:txBody>
          <a:bodyPr wrap="square" rtlCol="0">
            <a:spAutoFit/>
          </a:bodyPr>
          <a:lstStyle/>
          <a:p>
            <a:r>
              <a:rPr lang="el-GR" dirty="0" smtClean="0"/>
              <a:t>π</a:t>
            </a:r>
            <a:endParaRPr lang="fr-FR" dirty="0"/>
          </a:p>
        </p:txBody>
      </p:sp>
      <p:sp>
        <p:nvSpPr>
          <p:cNvPr id="49" name="ZoneTexte 48"/>
          <p:cNvSpPr txBox="1"/>
          <p:nvPr/>
        </p:nvSpPr>
        <p:spPr>
          <a:xfrm>
            <a:off x="1329735" y="2489493"/>
            <a:ext cx="462280" cy="369332"/>
          </a:xfrm>
          <a:prstGeom prst="rect">
            <a:avLst/>
          </a:prstGeom>
          <a:noFill/>
        </p:spPr>
        <p:txBody>
          <a:bodyPr wrap="square" rtlCol="0">
            <a:spAutoFit/>
          </a:bodyPr>
          <a:lstStyle/>
          <a:p>
            <a:r>
              <a:rPr lang="fr-FR" dirty="0"/>
              <a:t>1</a:t>
            </a:r>
          </a:p>
        </p:txBody>
      </p:sp>
      <p:sp>
        <p:nvSpPr>
          <p:cNvPr id="50" name="ZoneTexte 49"/>
          <p:cNvSpPr txBox="1"/>
          <p:nvPr/>
        </p:nvSpPr>
        <p:spPr>
          <a:xfrm>
            <a:off x="1308144" y="3239838"/>
            <a:ext cx="462280" cy="369332"/>
          </a:xfrm>
          <a:prstGeom prst="rect">
            <a:avLst/>
          </a:prstGeom>
          <a:noFill/>
        </p:spPr>
        <p:txBody>
          <a:bodyPr wrap="square" rtlCol="0">
            <a:spAutoFit/>
          </a:bodyPr>
          <a:lstStyle/>
          <a:p>
            <a:r>
              <a:rPr lang="fr-FR" dirty="0"/>
              <a:t>0</a:t>
            </a:r>
          </a:p>
        </p:txBody>
      </p:sp>
      <p:sp>
        <p:nvSpPr>
          <p:cNvPr id="51" name="ZoneTexte 50"/>
          <p:cNvSpPr txBox="1"/>
          <p:nvPr/>
        </p:nvSpPr>
        <p:spPr>
          <a:xfrm>
            <a:off x="2497502" y="3366675"/>
            <a:ext cx="462280" cy="369332"/>
          </a:xfrm>
          <a:prstGeom prst="rect">
            <a:avLst/>
          </a:prstGeom>
          <a:noFill/>
        </p:spPr>
        <p:txBody>
          <a:bodyPr wrap="square" rtlCol="0">
            <a:spAutoFit/>
          </a:bodyPr>
          <a:lstStyle/>
          <a:p>
            <a:r>
              <a:rPr lang="fr-FR" dirty="0"/>
              <a:t>0</a:t>
            </a:r>
          </a:p>
        </p:txBody>
      </p:sp>
      <p:sp>
        <p:nvSpPr>
          <p:cNvPr id="65" name="ZoneTexte 64"/>
          <p:cNvSpPr txBox="1"/>
          <p:nvPr/>
        </p:nvSpPr>
        <p:spPr>
          <a:xfrm>
            <a:off x="2289945" y="3622246"/>
            <a:ext cx="1650910" cy="369332"/>
          </a:xfrm>
          <a:prstGeom prst="rect">
            <a:avLst/>
          </a:prstGeom>
          <a:noFill/>
        </p:spPr>
        <p:txBody>
          <a:bodyPr wrap="square" rtlCol="0">
            <a:spAutoFit/>
          </a:bodyPr>
          <a:lstStyle/>
          <a:p>
            <a:r>
              <a:rPr lang="fr-FR" dirty="0" smtClean="0"/>
              <a:t>Angle</a:t>
            </a:r>
            <a:endParaRPr lang="fr-FR" dirty="0"/>
          </a:p>
        </p:txBody>
      </p:sp>
      <p:cxnSp>
        <p:nvCxnSpPr>
          <p:cNvPr id="43" name="Connecteur droit avec flèche 42"/>
          <p:cNvCxnSpPr/>
          <p:nvPr/>
        </p:nvCxnSpPr>
        <p:spPr>
          <a:xfrm flipV="1">
            <a:off x="7852229" y="4255854"/>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Connecteur droit avec flèche 43"/>
          <p:cNvCxnSpPr/>
          <p:nvPr/>
        </p:nvCxnSpPr>
        <p:spPr>
          <a:xfrm>
            <a:off x="7852229" y="5278570"/>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3" name="Connecteur droit 62"/>
          <p:cNvCxnSpPr/>
          <p:nvPr/>
        </p:nvCxnSpPr>
        <p:spPr>
          <a:xfrm flipV="1">
            <a:off x="7874454" y="4469847"/>
            <a:ext cx="1360035" cy="801103"/>
          </a:xfrm>
          <a:prstGeom prst="line">
            <a:avLst/>
          </a:prstGeom>
          <a:effectLst/>
        </p:spPr>
        <p:style>
          <a:lnRef idx="3">
            <a:schemeClr val="accent1"/>
          </a:lnRef>
          <a:fillRef idx="0">
            <a:schemeClr val="accent1"/>
          </a:fillRef>
          <a:effectRef idx="2">
            <a:schemeClr val="accent1"/>
          </a:effectRef>
          <a:fontRef idx="minor">
            <a:schemeClr val="tx1"/>
          </a:fontRef>
        </p:style>
      </p:cxnSp>
      <p:sp>
        <p:nvSpPr>
          <p:cNvPr id="69" name="ZoneTexte 68"/>
          <p:cNvSpPr txBox="1"/>
          <p:nvPr/>
        </p:nvSpPr>
        <p:spPr>
          <a:xfrm>
            <a:off x="8576062" y="4842942"/>
            <a:ext cx="462280" cy="369332"/>
          </a:xfrm>
          <a:prstGeom prst="rect">
            <a:avLst/>
          </a:prstGeom>
          <a:noFill/>
        </p:spPr>
        <p:txBody>
          <a:bodyPr wrap="square" rtlCol="0">
            <a:spAutoFit/>
          </a:bodyPr>
          <a:lstStyle/>
          <a:p>
            <a:r>
              <a:rPr lang="fr-FR" dirty="0"/>
              <a:t>θ</a:t>
            </a:r>
          </a:p>
        </p:txBody>
      </p:sp>
      <p:sp>
        <p:nvSpPr>
          <p:cNvPr id="70" name="ZoneTexte 69"/>
          <p:cNvSpPr txBox="1"/>
          <p:nvPr/>
        </p:nvSpPr>
        <p:spPr>
          <a:xfrm>
            <a:off x="7570607" y="5191222"/>
            <a:ext cx="462280" cy="369332"/>
          </a:xfrm>
          <a:prstGeom prst="rect">
            <a:avLst/>
          </a:prstGeom>
          <a:noFill/>
        </p:spPr>
        <p:txBody>
          <a:bodyPr wrap="square" rtlCol="0">
            <a:spAutoFit/>
          </a:bodyPr>
          <a:lstStyle/>
          <a:p>
            <a:r>
              <a:rPr lang="fr-FR" dirty="0"/>
              <a:t>A</a:t>
            </a:r>
          </a:p>
        </p:txBody>
      </p:sp>
      <p:sp>
        <p:nvSpPr>
          <p:cNvPr id="71" name="ZoneTexte 70"/>
          <p:cNvSpPr txBox="1"/>
          <p:nvPr/>
        </p:nvSpPr>
        <p:spPr>
          <a:xfrm>
            <a:off x="9210608" y="4169978"/>
            <a:ext cx="462280" cy="369332"/>
          </a:xfrm>
          <a:prstGeom prst="rect">
            <a:avLst/>
          </a:prstGeom>
          <a:noFill/>
        </p:spPr>
        <p:txBody>
          <a:bodyPr wrap="square" rtlCol="0">
            <a:spAutoFit/>
          </a:bodyPr>
          <a:lstStyle/>
          <a:p>
            <a:r>
              <a:rPr lang="fr-FR" dirty="0"/>
              <a:t>B</a:t>
            </a:r>
          </a:p>
        </p:txBody>
      </p:sp>
      <p:sp>
        <p:nvSpPr>
          <p:cNvPr id="72" name="ZoneTexte 71"/>
          <p:cNvSpPr txBox="1"/>
          <p:nvPr/>
        </p:nvSpPr>
        <p:spPr>
          <a:xfrm>
            <a:off x="10012998" y="5209108"/>
            <a:ext cx="462280" cy="369332"/>
          </a:xfrm>
          <a:prstGeom prst="rect">
            <a:avLst/>
          </a:prstGeom>
          <a:noFill/>
        </p:spPr>
        <p:txBody>
          <a:bodyPr wrap="square" rtlCol="0">
            <a:spAutoFit/>
          </a:bodyPr>
          <a:lstStyle/>
          <a:p>
            <a:r>
              <a:rPr lang="fr-FR" dirty="0"/>
              <a:t>x</a:t>
            </a:r>
          </a:p>
        </p:txBody>
      </p:sp>
      <p:sp>
        <p:nvSpPr>
          <p:cNvPr id="12" name="Arc 11"/>
          <p:cNvSpPr/>
          <p:nvPr/>
        </p:nvSpPr>
        <p:spPr>
          <a:xfrm>
            <a:off x="8341314" y="4935538"/>
            <a:ext cx="289425" cy="417511"/>
          </a:xfrm>
          <a:prstGeom prst="arc">
            <a:avLst>
              <a:gd name="adj1" fmla="val 16200000"/>
              <a:gd name="adj2" fmla="val 2469109"/>
            </a:avLst>
          </a:prstGeom>
          <a:effectLst/>
        </p:spPr>
        <p:style>
          <a:lnRef idx="3">
            <a:schemeClr val="accent4"/>
          </a:lnRef>
          <a:fillRef idx="0">
            <a:schemeClr val="accent4"/>
          </a:fillRef>
          <a:effectRef idx="2">
            <a:schemeClr val="accent4"/>
          </a:effectRef>
          <a:fontRef idx="minor">
            <a:schemeClr val="tx1"/>
          </a:fontRef>
        </p:style>
        <p:txBody>
          <a:bodyPr rtlCol="0" anchor="ctr"/>
          <a:lstStyle/>
          <a:p>
            <a:pPr algn="ctr"/>
            <a:endParaRPr lang="fr-FR"/>
          </a:p>
        </p:txBody>
      </p:sp>
      <p:sp>
        <p:nvSpPr>
          <p:cNvPr id="73" name="ZoneTexte 72"/>
          <p:cNvSpPr txBox="1"/>
          <p:nvPr/>
        </p:nvSpPr>
        <p:spPr>
          <a:xfrm>
            <a:off x="7566027" y="4104522"/>
            <a:ext cx="462280" cy="369332"/>
          </a:xfrm>
          <a:prstGeom prst="rect">
            <a:avLst/>
          </a:prstGeom>
          <a:noFill/>
        </p:spPr>
        <p:txBody>
          <a:bodyPr wrap="square" rtlCol="0">
            <a:spAutoFit/>
          </a:bodyPr>
          <a:lstStyle/>
          <a:p>
            <a:r>
              <a:rPr lang="fr-FR" dirty="0" smtClean="0"/>
              <a:t>y</a:t>
            </a:r>
            <a:endParaRPr lang="fr-FR" dirty="0"/>
          </a:p>
        </p:txBody>
      </p:sp>
      <p:cxnSp>
        <p:nvCxnSpPr>
          <p:cNvPr id="17" name="Connecteur droit 16"/>
          <p:cNvCxnSpPr/>
          <p:nvPr/>
        </p:nvCxnSpPr>
        <p:spPr>
          <a:xfrm>
            <a:off x="9233602" y="4435823"/>
            <a:ext cx="0" cy="79589"/>
          </a:xfrm>
          <a:prstGeom prst="line">
            <a:avLst/>
          </a:prstGeom>
          <a:effectLst/>
        </p:spPr>
        <p:style>
          <a:lnRef idx="3">
            <a:schemeClr val="dk1"/>
          </a:lnRef>
          <a:fillRef idx="0">
            <a:schemeClr val="dk1"/>
          </a:fillRef>
          <a:effectRef idx="2">
            <a:schemeClr val="dk1"/>
          </a:effectRef>
          <a:fontRef idx="minor">
            <a:schemeClr val="tx1"/>
          </a:fontRef>
        </p:style>
      </p:cxnSp>
      <p:cxnSp>
        <p:nvCxnSpPr>
          <p:cNvPr id="22" name="Connecteur droit 21"/>
          <p:cNvCxnSpPr/>
          <p:nvPr/>
        </p:nvCxnSpPr>
        <p:spPr>
          <a:xfrm flipH="1">
            <a:off x="9191404" y="4477231"/>
            <a:ext cx="84396" cy="0"/>
          </a:xfrm>
          <a:prstGeom prst="line">
            <a:avLst/>
          </a:prstGeom>
        </p:spPr>
        <p:style>
          <a:lnRef idx="3">
            <a:schemeClr val="dk1"/>
          </a:lnRef>
          <a:fillRef idx="0">
            <a:schemeClr val="dk1"/>
          </a:fillRef>
          <a:effectRef idx="2">
            <a:schemeClr val="dk1"/>
          </a:effectRef>
          <a:fontRef idx="minor">
            <a:schemeClr val="tx1"/>
          </a:fontRef>
        </p:style>
      </p:cxnSp>
      <p:cxnSp>
        <p:nvCxnSpPr>
          <p:cNvPr id="74" name="Connecteur droit 73"/>
          <p:cNvCxnSpPr/>
          <p:nvPr/>
        </p:nvCxnSpPr>
        <p:spPr>
          <a:xfrm flipH="1">
            <a:off x="7812320" y="5278570"/>
            <a:ext cx="84396" cy="0"/>
          </a:xfrm>
          <a:prstGeom prst="line">
            <a:avLst/>
          </a:prstGeom>
        </p:spPr>
        <p:style>
          <a:lnRef idx="3">
            <a:schemeClr val="dk1"/>
          </a:lnRef>
          <a:fillRef idx="0">
            <a:schemeClr val="dk1"/>
          </a:fillRef>
          <a:effectRef idx="2">
            <a:schemeClr val="dk1"/>
          </a:effectRef>
          <a:fontRef idx="minor">
            <a:schemeClr val="tx1"/>
          </a:fontRef>
        </p:style>
      </p:cxnSp>
      <p:cxnSp>
        <p:nvCxnSpPr>
          <p:cNvPr id="75" name="Connecteur droit 74"/>
          <p:cNvCxnSpPr/>
          <p:nvPr/>
        </p:nvCxnSpPr>
        <p:spPr>
          <a:xfrm>
            <a:off x="7852229" y="5238775"/>
            <a:ext cx="0" cy="79589"/>
          </a:xfrm>
          <a:prstGeom prst="line">
            <a:avLst/>
          </a:prstGeom>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961858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marL="0" indent="0">
              <a:buNone/>
            </a:pPr>
            <a:r>
              <a:rPr lang="fr-FR" dirty="0" smtClean="0"/>
              <a:t>Etat de l’art des caractéristiques utilisées pour la partie problème :</a:t>
            </a:r>
          </a:p>
          <a:p>
            <a:pPr marL="457200" indent="-457200">
              <a:buClrTx/>
              <a:buSzPct val="120000"/>
              <a:buFont typeface="+mj-lt"/>
              <a:buAutoNum type="arabicPeriod"/>
            </a:pPr>
            <a:r>
              <a:rPr lang="fr-FR" dirty="0" smtClean="0"/>
              <a:t>Informations statistiques</a:t>
            </a:r>
          </a:p>
          <a:p>
            <a:pPr marL="457200" indent="-457200">
              <a:buClrTx/>
              <a:buSzPct val="120000"/>
              <a:buFont typeface="+mj-lt"/>
              <a:buAutoNum type="arabicPeriod"/>
            </a:pPr>
            <a:r>
              <a:rPr lang="fr-FR" dirty="0" smtClean="0"/>
              <a:t>Caractéristiques de texture</a:t>
            </a:r>
          </a:p>
          <a:p>
            <a:pPr marL="457200" indent="-457200">
              <a:buClrTx/>
              <a:buSzPct val="120000"/>
              <a:buFont typeface="+mj-lt"/>
              <a:buAutoNum type="arabicPeriod"/>
            </a:pPr>
            <a:r>
              <a:rPr lang="fr-FR" dirty="0" smtClean="0"/>
              <a:t>Transformations </a:t>
            </a:r>
          </a:p>
          <a:p>
            <a:pPr marL="457200" indent="-457200">
              <a:buClrTx/>
              <a:buSzPct val="120000"/>
              <a:buFont typeface="+mj-lt"/>
              <a:buAutoNum type="arabicPeriod"/>
            </a:pPr>
            <a:r>
              <a:rPr lang="fr-FR" dirty="0" smtClean="0"/>
              <a:t>Moments géométriques</a:t>
            </a:r>
          </a:p>
          <a:p>
            <a:pPr marL="457200" indent="-457200">
              <a:buClrTx/>
              <a:buSzPct val="120000"/>
              <a:buFont typeface="+mj-lt"/>
              <a:buAutoNum type="arabicPeriod"/>
            </a:pPr>
            <a:r>
              <a:rPr lang="fr-FR" dirty="0" smtClean="0"/>
              <a:t>Informations nonimage</a:t>
            </a:r>
          </a:p>
          <a:p>
            <a:pPr lvl="1"/>
            <a:endParaRPr lang="fr-FR" dirty="0" smtClean="0"/>
          </a:p>
          <a:p>
            <a:pPr lvl="1"/>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354242883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sym typeface="Wingdings" panose="05000000000000000000" pitchFamily="2" charset="2"/>
              </a:rPr>
              <a:t>Exemple de fonction floue  « </a:t>
            </a:r>
            <a:r>
              <a:rPr lang="fr-FR" sz="2800" b="1" dirty="0" err="1" smtClean="0">
                <a:sym typeface="Wingdings" panose="05000000000000000000" pitchFamily="2" charset="2"/>
              </a:rPr>
              <a:t>ADroiteDe</a:t>
            </a:r>
            <a:r>
              <a:rPr lang="fr-FR" sz="2800" b="1" dirty="0" smtClean="0">
                <a:sym typeface="Wingdings" panose="05000000000000000000" pitchFamily="2" charset="2"/>
              </a:rPr>
              <a:t> »: </a:t>
            </a:r>
          </a:p>
          <a:p>
            <a:pPr marL="0" indent="0">
              <a:buNone/>
            </a:pPr>
            <a:endParaRPr lang="fr-FR" sz="2800" b="1" dirty="0" smtClean="0">
              <a:sym typeface="Wingdings" panose="05000000000000000000" pitchFamily="2" charset="2"/>
            </a:endParaRPr>
          </a:p>
        </p:txBody>
      </p:sp>
      <p:pic>
        <p:nvPicPr>
          <p:cNvPr id="4" name="Image 3"/>
          <p:cNvPicPr>
            <a:picLocks noChangeAspect="1"/>
          </p:cNvPicPr>
          <p:nvPr/>
        </p:nvPicPr>
        <p:blipFill>
          <a:blip r:embed="rId3"/>
          <a:stretch>
            <a:fillRect/>
          </a:stretch>
        </p:blipFill>
        <p:spPr>
          <a:xfrm>
            <a:off x="5529262" y="1639614"/>
            <a:ext cx="4638675" cy="5019675"/>
          </a:xfrm>
          <a:prstGeom prst="rect">
            <a:avLst/>
          </a:prstGeom>
          <a:ln>
            <a:noFill/>
          </a:ln>
          <a:effectLst>
            <a:outerShdw blurRad="292100" dist="139700" dir="2700000" algn="tl" rotWithShape="0">
              <a:srgbClr val="333333">
                <a:alpha val="65000"/>
              </a:srgbClr>
            </a:outerShdw>
          </a:effectLst>
        </p:spPr>
      </p:pic>
      <p:cxnSp>
        <p:nvCxnSpPr>
          <p:cNvPr id="32" name="Connecteur droit avec flèche 31"/>
          <p:cNvCxnSpPr/>
          <p:nvPr/>
        </p:nvCxnSpPr>
        <p:spPr>
          <a:xfrm flipV="1">
            <a:off x="2078718" y="3066589"/>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3" name="Connecteur droit avec flèche 32"/>
          <p:cNvCxnSpPr/>
          <p:nvPr/>
        </p:nvCxnSpPr>
        <p:spPr>
          <a:xfrm>
            <a:off x="2078718" y="4089305"/>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Connecteur droit 34"/>
          <p:cNvCxnSpPr/>
          <p:nvPr/>
        </p:nvCxnSpPr>
        <p:spPr>
          <a:xfrm>
            <a:off x="2078718" y="4089305"/>
            <a:ext cx="59690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37" name="Connecteur droit 36"/>
          <p:cNvCxnSpPr/>
          <p:nvPr/>
        </p:nvCxnSpPr>
        <p:spPr>
          <a:xfrm>
            <a:off x="3141729" y="3300308"/>
            <a:ext cx="494099" cy="788997"/>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41" name="Connecteur droit 40"/>
          <p:cNvCxnSpPr/>
          <p:nvPr/>
        </p:nvCxnSpPr>
        <p:spPr>
          <a:xfrm flipV="1">
            <a:off x="2684042" y="3300308"/>
            <a:ext cx="440055" cy="77887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45" name="Connecteur droit 44"/>
          <p:cNvCxnSpPr/>
          <p:nvPr/>
        </p:nvCxnSpPr>
        <p:spPr>
          <a:xfrm>
            <a:off x="3635828" y="4089305"/>
            <a:ext cx="495641" cy="0"/>
          </a:xfrm>
          <a:prstGeom prst="line">
            <a:avLst/>
          </a:prstGeom>
        </p:spPr>
        <p:style>
          <a:lnRef idx="3">
            <a:schemeClr val="accent4"/>
          </a:lnRef>
          <a:fillRef idx="0">
            <a:schemeClr val="accent4"/>
          </a:fillRef>
          <a:effectRef idx="2">
            <a:schemeClr val="accent4"/>
          </a:effectRef>
          <a:fontRef idx="minor">
            <a:schemeClr val="tx1"/>
          </a:fontRef>
        </p:style>
      </p:cxnSp>
      <p:sp>
        <p:nvSpPr>
          <p:cNvPr id="46" name="ZoneTexte 45"/>
          <p:cNvSpPr txBox="1"/>
          <p:nvPr/>
        </p:nvSpPr>
        <p:spPr>
          <a:xfrm>
            <a:off x="1978388" y="3995325"/>
            <a:ext cx="462280" cy="369332"/>
          </a:xfrm>
          <a:prstGeom prst="rect">
            <a:avLst/>
          </a:prstGeom>
          <a:noFill/>
        </p:spPr>
        <p:txBody>
          <a:bodyPr wrap="square" rtlCol="0">
            <a:spAutoFit/>
          </a:bodyPr>
          <a:lstStyle/>
          <a:p>
            <a:r>
              <a:rPr lang="fr-FR" dirty="0" smtClean="0"/>
              <a:t>-</a:t>
            </a:r>
            <a:r>
              <a:rPr lang="el-GR" dirty="0" smtClean="0"/>
              <a:t>π</a:t>
            </a:r>
            <a:endParaRPr lang="fr-FR" dirty="0"/>
          </a:p>
        </p:txBody>
      </p:sp>
      <p:sp>
        <p:nvSpPr>
          <p:cNvPr id="52" name="ZoneTexte 51"/>
          <p:cNvSpPr txBox="1"/>
          <p:nvPr/>
        </p:nvSpPr>
        <p:spPr>
          <a:xfrm>
            <a:off x="3964350" y="3995325"/>
            <a:ext cx="462280" cy="369332"/>
          </a:xfrm>
          <a:prstGeom prst="rect">
            <a:avLst/>
          </a:prstGeom>
          <a:noFill/>
        </p:spPr>
        <p:txBody>
          <a:bodyPr wrap="square" rtlCol="0">
            <a:spAutoFit/>
          </a:bodyPr>
          <a:lstStyle/>
          <a:p>
            <a:r>
              <a:rPr lang="el-GR" dirty="0" smtClean="0"/>
              <a:t>π</a:t>
            </a:r>
            <a:endParaRPr lang="fr-FR" dirty="0"/>
          </a:p>
        </p:txBody>
      </p:sp>
      <p:sp>
        <p:nvSpPr>
          <p:cNvPr id="53" name="ZoneTexte 52"/>
          <p:cNvSpPr txBox="1"/>
          <p:nvPr/>
        </p:nvSpPr>
        <p:spPr>
          <a:xfrm>
            <a:off x="1815510" y="3118143"/>
            <a:ext cx="462280" cy="369332"/>
          </a:xfrm>
          <a:prstGeom prst="rect">
            <a:avLst/>
          </a:prstGeom>
          <a:noFill/>
        </p:spPr>
        <p:txBody>
          <a:bodyPr wrap="square" rtlCol="0">
            <a:spAutoFit/>
          </a:bodyPr>
          <a:lstStyle/>
          <a:p>
            <a:r>
              <a:rPr lang="fr-FR" dirty="0"/>
              <a:t>1</a:t>
            </a:r>
          </a:p>
        </p:txBody>
      </p:sp>
      <p:sp>
        <p:nvSpPr>
          <p:cNvPr id="54" name="ZoneTexte 53"/>
          <p:cNvSpPr txBox="1"/>
          <p:nvPr/>
        </p:nvSpPr>
        <p:spPr>
          <a:xfrm>
            <a:off x="1793919" y="3868488"/>
            <a:ext cx="462280" cy="369332"/>
          </a:xfrm>
          <a:prstGeom prst="rect">
            <a:avLst/>
          </a:prstGeom>
          <a:noFill/>
        </p:spPr>
        <p:txBody>
          <a:bodyPr wrap="square" rtlCol="0">
            <a:spAutoFit/>
          </a:bodyPr>
          <a:lstStyle/>
          <a:p>
            <a:r>
              <a:rPr lang="fr-FR" dirty="0"/>
              <a:t>0</a:t>
            </a:r>
          </a:p>
        </p:txBody>
      </p:sp>
      <p:sp>
        <p:nvSpPr>
          <p:cNvPr id="55" name="ZoneTexte 54"/>
          <p:cNvSpPr txBox="1"/>
          <p:nvPr/>
        </p:nvSpPr>
        <p:spPr>
          <a:xfrm>
            <a:off x="3003344" y="3995325"/>
            <a:ext cx="462280" cy="369332"/>
          </a:xfrm>
          <a:prstGeom prst="rect">
            <a:avLst/>
          </a:prstGeom>
          <a:noFill/>
        </p:spPr>
        <p:txBody>
          <a:bodyPr wrap="square" rtlCol="0">
            <a:spAutoFit/>
          </a:bodyPr>
          <a:lstStyle/>
          <a:p>
            <a:r>
              <a:rPr lang="fr-FR" dirty="0"/>
              <a:t>0</a:t>
            </a:r>
          </a:p>
        </p:txBody>
      </p:sp>
      <p:sp>
        <p:nvSpPr>
          <p:cNvPr id="56" name="ZoneTexte 55"/>
          <p:cNvSpPr txBox="1"/>
          <p:nvPr/>
        </p:nvSpPr>
        <p:spPr>
          <a:xfrm>
            <a:off x="2775720" y="4317667"/>
            <a:ext cx="1650910" cy="369332"/>
          </a:xfrm>
          <a:prstGeom prst="rect">
            <a:avLst/>
          </a:prstGeom>
          <a:noFill/>
        </p:spPr>
        <p:txBody>
          <a:bodyPr wrap="square" rtlCol="0">
            <a:spAutoFit/>
          </a:bodyPr>
          <a:lstStyle/>
          <a:p>
            <a:r>
              <a:rPr lang="fr-FR" dirty="0" smtClean="0"/>
              <a:t>Angle</a:t>
            </a:r>
            <a:endParaRPr lang="fr-FR" dirty="0"/>
          </a:p>
        </p:txBody>
      </p:sp>
      <p:sp>
        <p:nvSpPr>
          <p:cNvPr id="57" name="ZoneTexte 56"/>
          <p:cNvSpPr txBox="1"/>
          <p:nvPr/>
        </p:nvSpPr>
        <p:spPr>
          <a:xfrm>
            <a:off x="3415618" y="3999675"/>
            <a:ext cx="519879" cy="369332"/>
          </a:xfrm>
          <a:prstGeom prst="rect">
            <a:avLst/>
          </a:prstGeom>
          <a:noFill/>
        </p:spPr>
        <p:txBody>
          <a:bodyPr wrap="square" rtlCol="0">
            <a:spAutoFit/>
          </a:bodyPr>
          <a:lstStyle/>
          <a:p>
            <a:r>
              <a:rPr lang="el-GR" dirty="0" smtClean="0"/>
              <a:t>π</a:t>
            </a:r>
            <a:r>
              <a:rPr lang="fr-FR" dirty="0" smtClean="0"/>
              <a:t>/2</a:t>
            </a:r>
            <a:endParaRPr lang="fr-FR" dirty="0"/>
          </a:p>
        </p:txBody>
      </p:sp>
      <p:sp>
        <p:nvSpPr>
          <p:cNvPr id="58" name="ZoneTexte 57"/>
          <p:cNvSpPr txBox="1"/>
          <p:nvPr/>
        </p:nvSpPr>
        <p:spPr>
          <a:xfrm>
            <a:off x="2384512" y="3995325"/>
            <a:ext cx="596108" cy="369332"/>
          </a:xfrm>
          <a:prstGeom prst="rect">
            <a:avLst/>
          </a:prstGeom>
          <a:noFill/>
        </p:spPr>
        <p:txBody>
          <a:bodyPr wrap="square" rtlCol="0">
            <a:spAutoFit/>
          </a:bodyPr>
          <a:lstStyle/>
          <a:p>
            <a:r>
              <a:rPr lang="fr-FR" dirty="0" smtClean="0"/>
              <a:t>-</a:t>
            </a:r>
            <a:r>
              <a:rPr lang="el-GR" dirty="0" smtClean="0"/>
              <a:t>π</a:t>
            </a:r>
            <a:r>
              <a:rPr lang="fr-FR" dirty="0" smtClean="0"/>
              <a:t>/2</a:t>
            </a:r>
            <a:endParaRPr lang="fr-FR" dirty="0"/>
          </a:p>
        </p:txBody>
      </p:sp>
      <p:sp>
        <p:nvSpPr>
          <p:cNvPr id="8" name="ZoneTexte 7"/>
          <p:cNvSpPr txBox="1"/>
          <p:nvPr/>
        </p:nvSpPr>
        <p:spPr>
          <a:xfrm>
            <a:off x="10359134" y="2929284"/>
            <a:ext cx="1402568" cy="2031325"/>
          </a:xfrm>
          <a:prstGeom prst="rect">
            <a:avLst/>
          </a:prstGeom>
          <a:noFill/>
        </p:spPr>
        <p:txBody>
          <a:bodyPr wrap="square" rtlCol="0">
            <a:spAutoFit/>
          </a:bodyPr>
          <a:lstStyle/>
          <a:p>
            <a:r>
              <a:rPr lang="fr-FR" dirty="0" smtClean="0"/>
              <a:t>Par rapport à un Point de référence au centre de l’image (blanc = 1, noir = 0)</a:t>
            </a:r>
            <a:endParaRPr lang="fr-FR" dirty="0"/>
          </a:p>
        </p:txBody>
      </p:sp>
    </p:spTree>
    <p:extLst>
      <p:ext uri="{BB962C8B-B14F-4D97-AF65-F5344CB8AC3E}">
        <p14:creationId xmlns:p14="http://schemas.microsoft.com/office/powerpoint/2010/main" val="298384502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Exemple d’ontologie (Protégé) :</a:t>
            </a:r>
          </a:p>
          <a:p>
            <a:pPr marL="0" indent="0">
              <a:buNone/>
            </a:pPr>
            <a:endParaRPr lang="fr-FR" sz="2800" b="1" dirty="0"/>
          </a:p>
          <a:p>
            <a:pPr marL="0" indent="0">
              <a:buNone/>
            </a:pPr>
            <a:r>
              <a:rPr lang="fr-FR" sz="2800" b="1" dirty="0" smtClean="0"/>
              <a:t>Problème : </a:t>
            </a:r>
            <a:r>
              <a:rPr lang="fr-FR" sz="2800" dirty="0" smtClean="0"/>
              <a:t>comment intégrer la tumeur dans ce système ?</a:t>
            </a:r>
          </a:p>
          <a:p>
            <a:pPr marL="0" indent="0">
              <a:buNone/>
            </a:pPr>
            <a:r>
              <a:rPr lang="fr-FR" sz="2800" dirty="0"/>
              <a:t>	</a:t>
            </a:r>
            <a:r>
              <a:rPr lang="fr-FR" sz="2800" dirty="0" smtClean="0"/>
              <a:t>		     </a:t>
            </a:r>
            <a:r>
              <a:rPr lang="fr-FR" sz="2800" dirty="0" smtClean="0">
                <a:sym typeface="Wingdings" panose="05000000000000000000" pitchFamily="2" charset="2"/>
              </a:rPr>
              <a:t> On ne peut pas connaître sa position à l’avance</a:t>
            </a:r>
          </a:p>
          <a:p>
            <a:pPr marL="0" indent="0">
              <a:buNone/>
            </a:pPr>
            <a:r>
              <a:rPr lang="fr-FR" sz="2800" dirty="0">
                <a:sym typeface="Wingdings" panose="05000000000000000000" pitchFamily="2" charset="2"/>
              </a:rPr>
              <a:t>	</a:t>
            </a:r>
            <a:r>
              <a:rPr lang="fr-FR" sz="2800" dirty="0" smtClean="0">
                <a:sym typeface="Wingdings" panose="05000000000000000000" pitchFamily="2" charset="2"/>
              </a:rPr>
              <a:t>		      Nécessite un ajout d’informations dans la partie   	 		                  problème des cas de la base RàPC.</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71</a:t>
            </a:fld>
            <a:endParaRPr lang="en-US" dirty="0"/>
          </a:p>
        </p:txBody>
      </p:sp>
    </p:spTree>
    <p:extLst>
      <p:ext uri="{BB962C8B-B14F-4D97-AF65-F5344CB8AC3E}">
        <p14:creationId xmlns:p14="http://schemas.microsoft.com/office/powerpoint/2010/main" val="152211199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Pistes pour l’application à notre cas d’étude </a:t>
            </a:r>
          </a:p>
          <a:p>
            <a:pPr marL="0" indent="0">
              <a:buNone/>
            </a:pPr>
            <a:endParaRPr lang="fr-FR" sz="2800" b="1" dirty="0"/>
          </a:p>
          <a:p>
            <a:pPr>
              <a:buFontTx/>
              <a:buChar char="-"/>
            </a:pPr>
            <a:r>
              <a:rPr lang="fr-FR" b="1" dirty="0" smtClean="0"/>
              <a:t>Placer le(s) germe(s) de la tumeur de manière floue</a:t>
            </a:r>
            <a:endParaRPr lang="fr-FR" b="1" dirty="0" smtClean="0">
              <a:sym typeface="Wingdings" panose="05000000000000000000" pitchFamily="2" charset="2"/>
            </a:endParaRPr>
          </a:p>
          <a:p>
            <a:pPr lvl="1">
              <a:buFontTx/>
              <a:buChar char="-"/>
            </a:pPr>
            <a:r>
              <a:rPr lang="fr-FR" dirty="0" smtClean="0">
                <a:sym typeface="Wingdings" panose="05000000000000000000" pitchFamily="2" charset="2"/>
              </a:rPr>
              <a:t>Pixel ayant la valeur </a:t>
            </a:r>
            <a:r>
              <a:rPr lang="el-GR" dirty="0" smtClean="0">
                <a:sym typeface="Wingdings" panose="05000000000000000000" pitchFamily="2" charset="2"/>
              </a:rPr>
              <a:t>μ</a:t>
            </a:r>
            <a:r>
              <a:rPr lang="fr-FR" dirty="0" smtClean="0">
                <a:sym typeface="Wingdings" panose="05000000000000000000" pitchFamily="2" charset="2"/>
              </a:rPr>
              <a:t> (fonction floue) la plus élevée ?</a:t>
            </a:r>
          </a:p>
          <a:p>
            <a:pPr lvl="1">
              <a:buFontTx/>
              <a:buChar char="-"/>
            </a:pPr>
            <a:r>
              <a:rPr lang="fr-FR" dirty="0" smtClean="0">
                <a:sym typeface="Wingdings" panose="05000000000000000000" pitchFamily="2" charset="2"/>
              </a:rPr>
              <a:t>Adaptation entre position germe solution et </a:t>
            </a:r>
            <a:r>
              <a:rPr lang="el-GR" dirty="0" smtClean="0">
                <a:sym typeface="Wingdings" panose="05000000000000000000" pitchFamily="2" charset="2"/>
              </a:rPr>
              <a:t>μ</a:t>
            </a:r>
            <a:r>
              <a:rPr lang="fr-FR" dirty="0" smtClean="0">
                <a:sym typeface="Wingdings" panose="05000000000000000000" pitchFamily="2" charset="2"/>
              </a:rPr>
              <a:t> le plus élevé ?</a:t>
            </a:r>
          </a:p>
          <a:p>
            <a:pPr>
              <a:buFontTx/>
              <a:buChar char="-"/>
            </a:pPr>
            <a:r>
              <a:rPr lang="fr-FR" b="1" dirty="0" smtClean="0">
                <a:sym typeface="Wingdings" panose="05000000000000000000" pitchFamily="2" charset="2"/>
              </a:rPr>
              <a:t>Utiliser la logique floue pour construire une « boite englobante » ?</a:t>
            </a:r>
          </a:p>
          <a:p>
            <a:pPr lvl="1">
              <a:buFontTx/>
              <a:buChar char="-"/>
            </a:pPr>
            <a:r>
              <a:rPr lang="fr-FR" dirty="0" smtClean="0">
                <a:sym typeface="Wingdings" panose="05000000000000000000" pitchFamily="2" charset="2"/>
              </a:rPr>
              <a:t>Pour empêcher la fuite de la croissance de région vers les muscles par exemple</a:t>
            </a: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72</a:t>
            </a:fld>
            <a:endParaRPr lang="en-US" dirty="0"/>
          </a:p>
        </p:txBody>
      </p:sp>
    </p:spTree>
    <p:extLst>
      <p:ext uri="{BB962C8B-B14F-4D97-AF65-F5344CB8AC3E}">
        <p14:creationId xmlns:p14="http://schemas.microsoft.com/office/powerpoint/2010/main" val="245290516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400746"/>
          </a:xfrm>
        </p:spPr>
        <p:txBody>
          <a:bodyPr anchor="t">
            <a:normAutofit fontScale="40000" lnSpcReduction="20000"/>
          </a:bodyPr>
          <a:lstStyle/>
          <a:p>
            <a:pPr marL="0" indent="0">
              <a:buNone/>
            </a:pPr>
            <a:r>
              <a:rPr lang="fr-FR" sz="5000" b="1" dirty="0" smtClean="0"/>
              <a:t>Algorithme possible pour segmenter la tumeur du rein</a:t>
            </a:r>
          </a:p>
          <a:p>
            <a:pPr marL="447675" indent="-447675">
              <a:buClrTx/>
              <a:buSzPct val="120000"/>
              <a:buFont typeface="+mj-lt"/>
              <a:buAutoNum type="arabicPeriod"/>
            </a:pPr>
            <a:r>
              <a:rPr lang="fr-FR" sz="4300" b="1" dirty="0" smtClean="0"/>
              <a:t>Construction de l’ontologie avec : </a:t>
            </a:r>
          </a:p>
          <a:p>
            <a:pPr marL="895350" lvl="1">
              <a:buClrTx/>
              <a:buSzPct val="120000"/>
            </a:pPr>
            <a:r>
              <a:rPr lang="fr-FR" sz="4300" dirty="0" smtClean="0"/>
              <a:t>Organes</a:t>
            </a:r>
          </a:p>
          <a:p>
            <a:pPr marL="895350" lvl="1">
              <a:buClrTx/>
              <a:buSzPct val="120000"/>
            </a:pPr>
            <a:r>
              <a:rPr lang="fr-FR" sz="4300" dirty="0" smtClean="0"/>
              <a:t>Relations spatiales</a:t>
            </a:r>
          </a:p>
          <a:p>
            <a:pPr marL="457200" indent="-457200">
              <a:buClrTx/>
              <a:buSzPct val="120000"/>
              <a:buFont typeface="+mj-lt"/>
              <a:buAutoNum type="arabicPeriod"/>
            </a:pPr>
            <a:r>
              <a:rPr lang="fr-FR" sz="4300" b="1" dirty="0" smtClean="0"/>
              <a:t>Ajout des correspondances relation </a:t>
            </a:r>
            <a:r>
              <a:rPr lang="fr-FR" sz="4300" b="1" dirty="0">
                <a:sym typeface="Wingdings" panose="05000000000000000000" pitchFamily="2" charset="2"/>
              </a:rPr>
              <a:t>/</a:t>
            </a:r>
            <a:r>
              <a:rPr lang="fr-FR" sz="4300" b="1" dirty="0" smtClean="0">
                <a:sym typeface="Wingdings" panose="05000000000000000000" pitchFamily="2" charset="2"/>
              </a:rPr>
              <a:t> fonction floue</a:t>
            </a:r>
          </a:p>
          <a:p>
            <a:pPr marL="457200" indent="-457200">
              <a:buClrTx/>
              <a:buSzPct val="120000"/>
              <a:buFont typeface="+mj-lt"/>
              <a:buAutoNum type="arabicPeriod"/>
            </a:pPr>
            <a:r>
              <a:rPr lang="fr-FR" sz="4300" b="1" dirty="0" smtClean="0">
                <a:sym typeface="Wingdings" panose="05000000000000000000" pitchFamily="2" charset="2"/>
              </a:rPr>
              <a:t>Requête sur l’ontologie</a:t>
            </a:r>
          </a:p>
          <a:p>
            <a:pPr marL="457200" lvl="1" indent="0">
              <a:buClrTx/>
              <a:buSzPct val="120000"/>
              <a:buNone/>
            </a:pPr>
            <a:r>
              <a:rPr lang="fr-FR" sz="4300" dirty="0" smtClean="0">
                <a:sym typeface="Wingdings" panose="05000000000000000000" pitchFamily="2" charset="2"/>
              </a:rPr>
              <a:t>Ex : </a:t>
            </a:r>
            <a:r>
              <a:rPr lang="fr-FR" sz="4300" i="1" dirty="0" smtClean="0">
                <a:sym typeface="Wingdings" panose="05000000000000000000" pitchFamily="2" charset="2"/>
              </a:rPr>
              <a:t>SELECT ?relations WHERE « Tumeur » </a:t>
            </a:r>
            <a:r>
              <a:rPr lang="fr-FR" sz="4300" i="1" dirty="0" err="1" smtClean="0">
                <a:sym typeface="Wingdings" panose="05000000000000000000" pitchFamily="2" charset="2"/>
              </a:rPr>
              <a:t>aUneRelationSpatialeAvec</a:t>
            </a:r>
            <a:r>
              <a:rPr lang="fr-FR" sz="4300" i="1" dirty="0" smtClean="0">
                <a:sym typeface="Wingdings" panose="05000000000000000000" pitchFamily="2" charset="2"/>
              </a:rPr>
              <a:t> « Colonne vertébrale »</a:t>
            </a:r>
          </a:p>
          <a:p>
            <a:pPr marL="457200" indent="-457200">
              <a:buClrTx/>
              <a:buSzPct val="120000"/>
              <a:buFont typeface="+mj-lt"/>
              <a:buAutoNum type="arabicPeriod"/>
            </a:pPr>
            <a:r>
              <a:rPr lang="fr-FR" sz="4300" b="1" dirty="0" smtClean="0">
                <a:sym typeface="Wingdings" panose="05000000000000000000" pitchFamily="2" charset="2"/>
              </a:rPr>
              <a:t>Récupération du résultat de la requête</a:t>
            </a:r>
          </a:p>
          <a:p>
            <a:pPr marL="457200" lvl="1" indent="0">
              <a:buClrTx/>
              <a:buSzPct val="120000"/>
              <a:buNone/>
            </a:pPr>
            <a:r>
              <a:rPr lang="fr-FR" sz="4300" dirty="0">
                <a:sym typeface="Wingdings" panose="05000000000000000000" pitchFamily="2" charset="2"/>
              </a:rPr>
              <a:t>Ex: « </a:t>
            </a:r>
            <a:r>
              <a:rPr lang="fr-FR" sz="4300" dirty="0" err="1">
                <a:sym typeface="Wingdings" panose="05000000000000000000" pitchFamily="2" charset="2"/>
              </a:rPr>
              <a:t>estADroiteDeColonne</a:t>
            </a:r>
            <a:r>
              <a:rPr lang="fr-FR" sz="4300" dirty="0">
                <a:sym typeface="Wingdings" panose="05000000000000000000" pitchFamily="2" charset="2"/>
              </a:rPr>
              <a:t> »,  « </a:t>
            </a:r>
            <a:r>
              <a:rPr lang="fr-FR" sz="4300" dirty="0" err="1">
                <a:sym typeface="Wingdings" panose="05000000000000000000" pitchFamily="2" charset="2"/>
              </a:rPr>
              <a:t>estProcheDeColonne</a:t>
            </a:r>
            <a:r>
              <a:rPr lang="fr-FR" sz="4300" dirty="0">
                <a:sym typeface="Wingdings" panose="05000000000000000000" pitchFamily="2" charset="2"/>
              </a:rPr>
              <a:t> », etc.</a:t>
            </a:r>
          </a:p>
          <a:p>
            <a:pPr marL="457200" indent="-457200">
              <a:buClrTx/>
              <a:buSzPct val="120000"/>
              <a:buFont typeface="+mj-lt"/>
              <a:buAutoNum type="arabicPeriod"/>
            </a:pPr>
            <a:r>
              <a:rPr lang="fr-FR" sz="4300" b="1" dirty="0" smtClean="0">
                <a:sym typeface="Wingdings" panose="05000000000000000000" pitchFamily="2" charset="2"/>
              </a:rPr>
              <a:t>Utilisation de la fonction floue pour chaque relation  carte de distance </a:t>
            </a:r>
          </a:p>
          <a:p>
            <a:pPr marL="457200" indent="-457200">
              <a:buClrTx/>
              <a:buSzPct val="120000"/>
              <a:buFont typeface="+mj-lt"/>
              <a:buAutoNum type="arabicPeriod"/>
            </a:pPr>
            <a:r>
              <a:rPr lang="fr-FR" sz="4300" b="1" dirty="0" smtClean="0">
                <a:sym typeface="Wingdings" panose="05000000000000000000" pitchFamily="2" charset="2"/>
              </a:rPr>
              <a:t>Fusion des cartes de distance de chaque relation  carte de distance globale</a:t>
            </a:r>
          </a:p>
          <a:p>
            <a:pPr marL="457200" indent="-457200">
              <a:buClrTx/>
              <a:buSzPct val="120000"/>
              <a:buFont typeface="+mj-lt"/>
              <a:buAutoNum type="arabicPeriod"/>
            </a:pPr>
            <a:r>
              <a:rPr lang="fr-FR" sz="4300" b="1" dirty="0" smtClean="0">
                <a:sym typeface="Wingdings" panose="05000000000000000000" pitchFamily="2" charset="2"/>
              </a:rPr>
              <a:t>Calcul de la meilleure position du/des germe(s) = pixel(s) à la plus grande valeur de la carte</a:t>
            </a:r>
          </a:p>
          <a:p>
            <a:pPr marL="457200" indent="-457200">
              <a:buClrTx/>
              <a:buSzPct val="120000"/>
              <a:buFont typeface="+mj-lt"/>
              <a:buAutoNum type="arabicPeriod"/>
            </a:pPr>
            <a:r>
              <a:rPr lang="fr-FR" sz="4300" b="1" dirty="0" smtClean="0">
                <a:sym typeface="Wingdings" panose="05000000000000000000" pitchFamily="2" charset="2"/>
              </a:rPr>
              <a:t>Segmentation depuis ce(s) germe(s)</a:t>
            </a:r>
          </a:p>
          <a:p>
            <a:pPr marL="895350" lvl="1">
              <a:buClrTx/>
              <a:buSzPct val="120000"/>
            </a:pPr>
            <a:r>
              <a:rPr lang="fr-FR" sz="4300" dirty="0" smtClean="0">
                <a:sym typeface="Wingdings" panose="05000000000000000000" pitchFamily="2" charset="2"/>
              </a:rPr>
              <a:t>Stockage (labélisation) </a:t>
            </a:r>
            <a:r>
              <a:rPr lang="fr-FR" sz="4300" dirty="0">
                <a:sym typeface="Wingdings" panose="05000000000000000000" pitchFamily="2" charset="2"/>
              </a:rPr>
              <a:t>de l'organe en cours de segmentation, et de la position de son germe </a:t>
            </a:r>
          </a:p>
          <a:p>
            <a:pPr marL="895350" lvl="1">
              <a:buClrTx/>
              <a:buSzPct val="120000"/>
            </a:pPr>
            <a:r>
              <a:rPr lang="fr-FR" sz="4300" dirty="0" smtClean="0">
                <a:sym typeface="Wingdings" panose="05000000000000000000" pitchFamily="2" charset="2"/>
              </a:rPr>
              <a:t>Croissance </a:t>
            </a:r>
            <a:r>
              <a:rPr lang="fr-FR" sz="4300" dirty="0">
                <a:sym typeface="Wingdings" panose="05000000000000000000" pitchFamily="2" charset="2"/>
              </a:rPr>
              <a:t>bornée par une boîte englobante calculée grâce à la carte de distance ?</a:t>
            </a:r>
            <a:endParaRPr lang="fr-FR" sz="4300" dirty="0" smtClean="0">
              <a:sym typeface="Wingdings" panose="05000000000000000000" pitchFamily="2" charset="2"/>
            </a:endParaRPr>
          </a:p>
          <a:p>
            <a:pPr marL="0" indent="0">
              <a:buNone/>
            </a:pPr>
            <a:r>
              <a:rPr lang="fr-FR" sz="2200" b="1" dirty="0">
                <a:sym typeface="Wingdings" panose="05000000000000000000" pitchFamily="2" charset="2"/>
              </a:rPr>
              <a:t>	</a:t>
            </a:r>
            <a:endParaRPr lang="fr-FR" sz="2200" b="1" dirty="0" smtClean="0">
              <a:sym typeface="Wingdings" panose="05000000000000000000" pitchFamily="2" charset="2"/>
            </a:endParaRPr>
          </a:p>
          <a:p>
            <a:pPr marL="457200" lvl="1" indent="0">
              <a:buNone/>
            </a:pPr>
            <a:endParaRPr lang="fr-FR" sz="1800" dirty="0" smtClean="0"/>
          </a:p>
          <a:p>
            <a:pPr marL="0" indent="0">
              <a:buNone/>
            </a:pPr>
            <a:endParaRPr lang="fr-FR" sz="2800" b="1" dirty="0"/>
          </a:p>
          <a:p>
            <a:pPr marL="0" indent="0">
              <a:buNone/>
            </a:pPr>
            <a:endParaRPr lang="fr-FR" sz="2800" b="1" dirty="0"/>
          </a:p>
          <a:p>
            <a:pPr marL="0" indent="0">
              <a:buNone/>
            </a:pPr>
            <a:endParaRPr lang="fr-FR" sz="2800" b="1" dirty="0" smtClean="0"/>
          </a:p>
          <a:p>
            <a:pPr marL="0" indent="0">
              <a:buNone/>
            </a:pPr>
            <a:endParaRPr lang="fr-FR" sz="2800" b="1"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73</a:t>
            </a:fld>
            <a:endParaRPr lang="en-US" dirty="0"/>
          </a:p>
        </p:txBody>
      </p:sp>
    </p:spTree>
    <p:extLst>
      <p:ext uri="{BB962C8B-B14F-4D97-AF65-F5344CB8AC3E}">
        <p14:creationId xmlns:p14="http://schemas.microsoft.com/office/powerpoint/2010/main" val="9832461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400746"/>
          </a:xfrm>
        </p:spPr>
        <p:txBody>
          <a:bodyPr anchor="t">
            <a:noAutofit/>
          </a:bodyPr>
          <a:lstStyle/>
          <a:p>
            <a:pPr marL="0" indent="0">
              <a:buNone/>
            </a:pPr>
            <a:r>
              <a:rPr lang="fr-FR" sz="2200" b="1" dirty="0" smtClean="0">
                <a:sym typeface="Wingdings" panose="05000000000000000000" pitchFamily="2" charset="2"/>
              </a:rPr>
              <a:t>Choix de l’objet / organe de référence : </a:t>
            </a:r>
          </a:p>
          <a:p>
            <a:r>
              <a:rPr lang="fr-FR" sz="2200" dirty="0" smtClean="0">
                <a:sym typeface="Wingdings" panose="05000000000000000000" pitchFamily="2" charset="2"/>
              </a:rPr>
              <a:t>placé toujours au même endroit</a:t>
            </a:r>
          </a:p>
          <a:p>
            <a:r>
              <a:rPr lang="fr-FR" sz="2200" dirty="0" smtClean="0">
                <a:sym typeface="Wingdings" panose="05000000000000000000" pitchFamily="2" charset="2"/>
              </a:rPr>
              <a:t>simple à segmenter </a:t>
            </a:r>
          </a:p>
          <a:p>
            <a:r>
              <a:rPr lang="fr-FR" sz="2200" dirty="0" smtClean="0">
                <a:sym typeface="Wingdings" panose="05000000000000000000" pitchFamily="2" charset="2"/>
              </a:rPr>
              <a:t>positionné plutôt au milieu de l’image</a:t>
            </a:r>
          </a:p>
          <a:p>
            <a:pPr marL="0" indent="0">
              <a:buNone/>
            </a:pPr>
            <a:r>
              <a:rPr lang="fr-FR" sz="2200" dirty="0" smtClean="0">
                <a:sym typeface="Wingdings" panose="05000000000000000000" pitchFamily="2" charset="2"/>
              </a:rPr>
              <a:t> La colonne vertébrale remplit tous ces critères</a:t>
            </a:r>
          </a:p>
          <a:p>
            <a:pPr marL="0" indent="0">
              <a:buNone/>
            </a:pPr>
            <a:endParaRPr lang="fr-FR" sz="2200" dirty="0" smtClean="0">
              <a:sym typeface="Wingdings" panose="05000000000000000000" pitchFamily="2" charset="2"/>
            </a:endParaRPr>
          </a:p>
          <a:p>
            <a:pPr marL="0" indent="0">
              <a:buNone/>
            </a:pPr>
            <a:r>
              <a:rPr lang="fr-FR" sz="2200" b="1" dirty="0" smtClean="0">
                <a:sym typeface="Wingdings" panose="05000000000000000000" pitchFamily="2" charset="2"/>
              </a:rPr>
              <a:t>Choix de la représentation de l’objet de référence :</a:t>
            </a:r>
          </a:p>
          <a:p>
            <a:r>
              <a:rPr lang="fr-FR" sz="2200" dirty="0" smtClean="0">
                <a:sym typeface="Wingdings" panose="05000000000000000000" pitchFamily="2" charset="2"/>
              </a:rPr>
              <a:t>L’objet en entier [1] : complexité en temps importante </a:t>
            </a:r>
          </a:p>
          <a:p>
            <a:r>
              <a:rPr lang="fr-FR" sz="2200" dirty="0" smtClean="0">
                <a:sym typeface="Wingdings" panose="05000000000000000000" pitchFamily="2" charset="2"/>
              </a:rPr>
              <a:t>Le contour de l’objet : moins lourd mais nécessite beaucoup de calculs </a:t>
            </a:r>
          </a:p>
          <a:p>
            <a:r>
              <a:rPr lang="fr-FR" sz="2200" b="1" dirty="0" smtClean="0">
                <a:sym typeface="Wingdings" panose="05000000000000000000" pitchFamily="2" charset="2"/>
              </a:rPr>
              <a:t>Le centre de l’objet (un Point) </a:t>
            </a:r>
            <a:r>
              <a:rPr lang="fr-FR" sz="2200" dirty="0" smtClean="0">
                <a:sym typeface="Wingdings" panose="05000000000000000000" pitchFamily="2" charset="2"/>
              </a:rPr>
              <a:t>: rapide et sûrement suffisant pour notre problème</a:t>
            </a:r>
          </a:p>
          <a:p>
            <a:pPr marL="0" indent="0">
              <a:buNone/>
            </a:pPr>
            <a:endParaRPr lang="fr-FR" sz="2800" b="1"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74</a:t>
            </a:fld>
            <a:endParaRPr lang="en-US" dirty="0"/>
          </a:p>
        </p:txBody>
      </p:sp>
    </p:spTree>
    <p:extLst>
      <p:ext uri="{BB962C8B-B14F-4D97-AF65-F5344CB8AC3E}">
        <p14:creationId xmlns:p14="http://schemas.microsoft.com/office/powerpoint/2010/main" val="209360303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400746"/>
          </a:xfrm>
        </p:spPr>
        <p:txBody>
          <a:bodyPr anchor="t">
            <a:noAutofit/>
          </a:bodyPr>
          <a:lstStyle/>
          <a:p>
            <a:pPr marL="0" indent="0">
              <a:buNone/>
            </a:pPr>
            <a:r>
              <a:rPr lang="fr-FR" sz="2200" b="1" dirty="0" smtClean="0">
                <a:sym typeface="Wingdings" panose="05000000000000000000" pitchFamily="2" charset="2"/>
              </a:rPr>
              <a:t>Calcul du centre de la colonne vertébrale </a:t>
            </a:r>
          </a:p>
          <a:p>
            <a:pPr marL="0" indent="0">
              <a:buNone/>
            </a:pPr>
            <a:r>
              <a:rPr lang="fr-FR" sz="2200" b="1" dirty="0" smtClean="0">
                <a:sym typeface="Wingdings" panose="05000000000000000000" pitchFamily="2" charset="2"/>
              </a:rPr>
              <a:t>Plusieurs solutions possibles : </a:t>
            </a:r>
          </a:p>
          <a:p>
            <a:pPr lvl="1"/>
            <a:r>
              <a:rPr lang="fr-FR" sz="1800" b="1" dirty="0" smtClean="0">
                <a:sym typeface="Wingdings" panose="05000000000000000000" pitchFamily="2" charset="2"/>
              </a:rPr>
              <a:t>Segmenter la colonne, puis calculer le centre de la forme</a:t>
            </a:r>
          </a:p>
          <a:p>
            <a:pPr lvl="2">
              <a:buBlip>
                <a:blip r:embed="rId3"/>
              </a:buBlip>
            </a:pPr>
            <a:r>
              <a:rPr lang="fr-FR" sz="1600" b="1" dirty="0" smtClean="0">
                <a:sym typeface="Wingdings" panose="05000000000000000000" pitchFamily="2" charset="2"/>
              </a:rPr>
              <a:t>Moyennement rapide</a:t>
            </a:r>
          </a:p>
          <a:p>
            <a:pPr lvl="2">
              <a:buBlip>
                <a:blip r:embed="rId4"/>
              </a:buBlip>
            </a:pPr>
            <a:r>
              <a:rPr lang="fr-FR" sz="1600" b="1" dirty="0" smtClean="0">
                <a:sym typeface="Wingdings" panose="05000000000000000000" pitchFamily="2" charset="2"/>
              </a:rPr>
              <a:t>Très précis</a:t>
            </a:r>
          </a:p>
          <a:p>
            <a:pPr lvl="1"/>
            <a:r>
              <a:rPr lang="fr-FR" sz="1800" b="1" dirty="0" smtClean="0">
                <a:sym typeface="Wingdings" panose="05000000000000000000" pitchFamily="2" charset="2"/>
              </a:rPr>
              <a:t>Calculer directement le centre grâce au RàPC</a:t>
            </a:r>
          </a:p>
          <a:p>
            <a:pPr lvl="2">
              <a:buBlip>
                <a:blip r:embed="rId4"/>
              </a:buBlip>
            </a:pPr>
            <a:r>
              <a:rPr lang="fr-FR" sz="1600" b="1" dirty="0" smtClean="0">
                <a:sym typeface="Wingdings" panose="05000000000000000000" pitchFamily="2" charset="2"/>
              </a:rPr>
              <a:t>Très rapide</a:t>
            </a:r>
          </a:p>
          <a:p>
            <a:pPr lvl="2">
              <a:buBlip>
                <a:blip r:embed="rId3"/>
              </a:buBlip>
            </a:pPr>
            <a:r>
              <a:rPr lang="fr-FR" sz="1600" b="1" dirty="0" smtClean="0">
                <a:sym typeface="Wingdings" panose="05000000000000000000" pitchFamily="2" charset="2"/>
              </a:rPr>
              <a:t>Moyennement précis ?</a:t>
            </a:r>
          </a:p>
          <a:p>
            <a:pPr marL="0" indent="0">
              <a:buNone/>
            </a:pPr>
            <a:endParaRPr lang="fr-FR" sz="2200" b="1" dirty="0" smtClean="0">
              <a:sym typeface="Wingdings" panose="05000000000000000000" pitchFamily="2" charset="2"/>
            </a:endParaRPr>
          </a:p>
          <a:p>
            <a:pPr marL="0" indent="0">
              <a:buNone/>
            </a:pPr>
            <a:r>
              <a:rPr lang="fr-FR" sz="2200" b="1" dirty="0">
                <a:sym typeface="Wingdings" panose="05000000000000000000" pitchFamily="2" charset="2"/>
              </a:rPr>
              <a:t>	</a:t>
            </a:r>
            <a:endParaRPr lang="fr-FR" sz="2200" dirty="0" smtClean="0">
              <a:sym typeface="Wingdings" panose="05000000000000000000" pitchFamily="2" charset="2"/>
            </a:endParaRPr>
          </a:p>
          <a:p>
            <a:pPr marL="0" indent="0">
              <a:buNone/>
            </a:pPr>
            <a:endParaRPr lang="fr-FR" sz="2800" b="1"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75</a:t>
            </a:fld>
            <a:endParaRPr lang="en-US" dirty="0"/>
          </a:p>
        </p:txBody>
      </p:sp>
    </p:spTree>
    <p:extLst>
      <p:ext uri="{BB962C8B-B14F-4D97-AF65-F5344CB8AC3E}">
        <p14:creationId xmlns:p14="http://schemas.microsoft.com/office/powerpoint/2010/main" val="17433446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041401"/>
            <a:ext cx="10577061" cy="5521324"/>
          </a:xfrm>
        </p:spPr>
        <p:txBody>
          <a:bodyPr anchor="t">
            <a:normAutofit/>
          </a:bodyPr>
          <a:lstStyle/>
          <a:p>
            <a:pPr marL="0" indent="0">
              <a:spcAft>
                <a:spcPts val="0"/>
              </a:spcAft>
              <a:buNone/>
            </a:pPr>
            <a:r>
              <a:rPr lang="fr-FR" sz="2800" b="1" dirty="0" smtClean="0"/>
              <a:t>Exemple de </a:t>
            </a:r>
            <a:r>
              <a:rPr lang="fr-FR" sz="2800" b="1" dirty="0"/>
              <a:t>c</a:t>
            </a:r>
            <a:r>
              <a:rPr lang="fr-FR" sz="2800" b="1" dirty="0" smtClean="0"/>
              <a:t>arte de distance floue pour la relation : </a:t>
            </a:r>
          </a:p>
          <a:p>
            <a:pPr marL="0" indent="0">
              <a:spcBef>
                <a:spcPts val="0"/>
              </a:spcBef>
              <a:spcAft>
                <a:spcPts val="0"/>
              </a:spcAft>
              <a:buNone/>
            </a:pPr>
            <a:r>
              <a:rPr lang="fr-FR" sz="2200" b="1" dirty="0" smtClean="0"/>
              <a:t>« Tumeur en haut à gauche et moyennement proche de la colonne vertébrale »</a:t>
            </a:r>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r>
              <a:rPr lang="fr-FR" sz="2200" b="1" dirty="0" smtClean="0"/>
              <a:t>   </a:t>
            </a:r>
            <a:r>
              <a:rPr lang="fr-FR" sz="2000" b="1" dirty="0" smtClean="0"/>
              <a:t>Problème </a:t>
            </a:r>
            <a:r>
              <a:rPr lang="fr-FR" sz="2000" b="1" dirty="0"/>
              <a:t>: Comment être sûr de ne pas placer le germe en dehors de la vraie tumeur ?</a:t>
            </a:r>
            <a:endParaRPr lang="fr-FR" sz="2000" dirty="0"/>
          </a:p>
          <a:p>
            <a:pPr marL="0" indent="0">
              <a:spcBef>
                <a:spcPts val="0"/>
              </a:spcBef>
              <a:spcAft>
                <a:spcPts val="0"/>
              </a:spcAft>
              <a:buNone/>
            </a:pPr>
            <a:endParaRPr lang="fr-FR" sz="22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76</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2017" y="2130912"/>
            <a:ext cx="5010219" cy="3342301"/>
          </a:xfrm>
          <a:prstGeom prst="rect">
            <a:avLst/>
          </a:prstGeom>
          <a:ln>
            <a:noFill/>
          </a:ln>
          <a:effectLst>
            <a:outerShdw blurRad="292100" dist="139700" dir="2700000" algn="tl" rotWithShape="0">
              <a:srgbClr val="333333">
                <a:alpha val="65000"/>
              </a:srgbClr>
            </a:outerShdw>
          </a:effectLst>
        </p:spPr>
      </p:pic>
      <p:sp>
        <p:nvSpPr>
          <p:cNvPr id="6" name="ZoneTexte 5"/>
          <p:cNvSpPr txBox="1"/>
          <p:nvPr/>
        </p:nvSpPr>
        <p:spPr>
          <a:xfrm>
            <a:off x="8788400" y="2632935"/>
            <a:ext cx="2439039" cy="2031325"/>
          </a:xfrm>
          <a:prstGeom prst="rect">
            <a:avLst/>
          </a:prstGeom>
          <a:noFill/>
        </p:spPr>
        <p:txBody>
          <a:bodyPr wrap="square" rtlCol="0">
            <a:spAutoFit/>
          </a:bodyPr>
          <a:lstStyle/>
          <a:p>
            <a:r>
              <a:rPr lang="fr-FR" dirty="0" smtClean="0"/>
              <a:t>Degré d’appartenance à la relation floue (rouge = 1, blanc = 0)</a:t>
            </a:r>
          </a:p>
          <a:p>
            <a:endParaRPr lang="fr-FR" dirty="0"/>
          </a:p>
          <a:p>
            <a:r>
              <a:rPr lang="fr-FR" dirty="0" smtClean="0"/>
              <a:t>Le germe est à placer au degré le plus élevé (le plus rouge)</a:t>
            </a:r>
            <a:endParaRPr lang="fr-FR" dirty="0"/>
          </a:p>
        </p:txBody>
      </p:sp>
    </p:spTree>
    <p:extLst>
      <p:ext uri="{BB962C8B-B14F-4D97-AF65-F5344CB8AC3E}">
        <p14:creationId xmlns:p14="http://schemas.microsoft.com/office/powerpoint/2010/main" val="183572519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041401"/>
            <a:ext cx="10577061" cy="5521324"/>
          </a:xfrm>
        </p:spPr>
        <p:txBody>
          <a:bodyPr anchor="t">
            <a:normAutofit/>
          </a:bodyPr>
          <a:lstStyle/>
          <a:p>
            <a:pPr marL="0" indent="0">
              <a:spcAft>
                <a:spcPts val="0"/>
              </a:spcAft>
              <a:buNone/>
            </a:pPr>
            <a:r>
              <a:rPr lang="fr-FR" sz="2800" b="1" dirty="0" smtClean="0"/>
              <a:t>Exemple de </a:t>
            </a:r>
            <a:r>
              <a:rPr lang="fr-FR" sz="2800" b="1" dirty="0"/>
              <a:t>c</a:t>
            </a:r>
            <a:r>
              <a:rPr lang="fr-FR" sz="2800" b="1" dirty="0" smtClean="0"/>
              <a:t>arte de distance </a:t>
            </a:r>
            <a:r>
              <a:rPr lang="fr-FR" sz="2800" b="1" dirty="0"/>
              <a:t>floue implémentée </a:t>
            </a:r>
            <a:r>
              <a:rPr lang="fr-FR" sz="2800" b="1" dirty="0" smtClean="0"/>
              <a:t>pour la relation : </a:t>
            </a:r>
          </a:p>
          <a:p>
            <a:pPr marL="0" indent="0">
              <a:spcBef>
                <a:spcPts val="0"/>
              </a:spcBef>
              <a:spcAft>
                <a:spcPts val="0"/>
              </a:spcAft>
              <a:buNone/>
            </a:pPr>
            <a:r>
              <a:rPr lang="fr-FR" sz="2200" b="1" dirty="0" smtClean="0"/>
              <a:t>« Tumeur en haut à gauche et moyennement proche de la colonne vertébrale »</a:t>
            </a:r>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r>
              <a:rPr lang="fr-FR" sz="2200" b="1" dirty="0" smtClean="0"/>
              <a:t>   </a:t>
            </a:r>
            <a:endParaRPr lang="fr-FR" sz="22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77</a:t>
            </a:fld>
            <a:endParaRPr lang="en-US" dirty="0"/>
          </a:p>
        </p:txBody>
      </p:sp>
      <p:sp>
        <p:nvSpPr>
          <p:cNvPr id="6" name="ZoneTexte 5"/>
          <p:cNvSpPr txBox="1"/>
          <p:nvPr/>
        </p:nvSpPr>
        <p:spPr>
          <a:xfrm>
            <a:off x="8788400" y="2632935"/>
            <a:ext cx="2582985" cy="2585323"/>
          </a:xfrm>
          <a:prstGeom prst="rect">
            <a:avLst/>
          </a:prstGeom>
          <a:noFill/>
        </p:spPr>
        <p:txBody>
          <a:bodyPr wrap="square" rtlCol="0">
            <a:spAutoFit/>
          </a:bodyPr>
          <a:lstStyle/>
          <a:p>
            <a:r>
              <a:rPr lang="fr-FR" dirty="0" smtClean="0"/>
              <a:t>Degré d’appartenance à la relation floue (blanc = 1, noir = 0)</a:t>
            </a:r>
          </a:p>
          <a:p>
            <a:endParaRPr lang="fr-FR" dirty="0"/>
          </a:p>
          <a:p>
            <a:r>
              <a:rPr lang="fr-FR" dirty="0" smtClean="0"/>
              <a:t>Fusion utilisée : t-norme</a:t>
            </a:r>
          </a:p>
          <a:p>
            <a:endParaRPr lang="fr-FR" dirty="0"/>
          </a:p>
          <a:p>
            <a:r>
              <a:rPr lang="fr-FR" dirty="0" smtClean="0"/>
              <a:t>Le germe est à placer au degré le plus élevé (le plus blanc)</a:t>
            </a:r>
            <a:endParaRPr lang="fr-FR" dirty="0"/>
          </a:p>
        </p:txBody>
      </p:sp>
      <p:pic>
        <p:nvPicPr>
          <p:cNvPr id="7" name="Image 6"/>
          <p:cNvPicPr>
            <a:picLocks noChangeAspect="1"/>
          </p:cNvPicPr>
          <p:nvPr/>
        </p:nvPicPr>
        <p:blipFill>
          <a:blip r:embed="rId3"/>
          <a:stretch>
            <a:fillRect/>
          </a:stretch>
        </p:blipFill>
        <p:spPr>
          <a:xfrm>
            <a:off x="2510289" y="2122770"/>
            <a:ext cx="5719763" cy="41094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3540544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041401"/>
            <a:ext cx="10577061" cy="5521324"/>
          </a:xfrm>
        </p:spPr>
        <p:txBody>
          <a:bodyPr anchor="t">
            <a:normAutofit/>
          </a:bodyPr>
          <a:lstStyle/>
          <a:p>
            <a:pPr marL="0" indent="0">
              <a:spcAft>
                <a:spcPts val="0"/>
              </a:spcAft>
              <a:buNone/>
            </a:pPr>
            <a:r>
              <a:rPr lang="fr-FR" sz="2800" b="1" dirty="0" smtClean="0"/>
              <a:t>Exemple de </a:t>
            </a:r>
            <a:r>
              <a:rPr lang="fr-FR" sz="2800" b="1" dirty="0"/>
              <a:t>c</a:t>
            </a:r>
            <a:r>
              <a:rPr lang="fr-FR" sz="2800" b="1" dirty="0" smtClean="0"/>
              <a:t>arte de distance </a:t>
            </a:r>
            <a:r>
              <a:rPr lang="fr-FR" sz="2800" b="1" dirty="0"/>
              <a:t>floue implémentée </a:t>
            </a:r>
            <a:r>
              <a:rPr lang="fr-FR" sz="2800" b="1" dirty="0" smtClean="0"/>
              <a:t>pour la relation : </a:t>
            </a:r>
          </a:p>
          <a:p>
            <a:pPr marL="0" indent="0">
              <a:spcBef>
                <a:spcPts val="0"/>
              </a:spcBef>
              <a:spcAft>
                <a:spcPts val="0"/>
              </a:spcAft>
              <a:buNone/>
            </a:pPr>
            <a:r>
              <a:rPr lang="fr-FR" sz="2200" b="1" dirty="0" smtClean="0"/>
              <a:t>« Tumeur en haut à gauche et moyennement proche de la colonne vertébrale »</a:t>
            </a:r>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r>
              <a:rPr lang="fr-FR" sz="2200" b="1" dirty="0" smtClean="0"/>
              <a:t>   </a:t>
            </a:r>
            <a:endParaRPr lang="fr-FR" sz="22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78</a:t>
            </a:fld>
            <a:endParaRPr lang="en-US" dirty="0"/>
          </a:p>
        </p:txBody>
      </p:sp>
      <p:sp>
        <p:nvSpPr>
          <p:cNvPr id="6" name="ZoneTexte 5"/>
          <p:cNvSpPr txBox="1"/>
          <p:nvPr/>
        </p:nvSpPr>
        <p:spPr>
          <a:xfrm>
            <a:off x="8788400" y="2632935"/>
            <a:ext cx="2582985" cy="2862322"/>
          </a:xfrm>
          <a:prstGeom prst="rect">
            <a:avLst/>
          </a:prstGeom>
          <a:noFill/>
        </p:spPr>
        <p:txBody>
          <a:bodyPr wrap="square" rtlCol="0">
            <a:spAutoFit/>
          </a:bodyPr>
          <a:lstStyle/>
          <a:p>
            <a:r>
              <a:rPr lang="fr-FR" dirty="0" smtClean="0"/>
              <a:t>Degré d’appartenance à la relation floue (blanc = 1, noir = 0)</a:t>
            </a:r>
          </a:p>
          <a:p>
            <a:endParaRPr lang="fr-FR" dirty="0"/>
          </a:p>
          <a:p>
            <a:r>
              <a:rPr lang="fr-FR" dirty="0" smtClean="0"/>
              <a:t>Fusion utilisée : multiplication</a:t>
            </a:r>
          </a:p>
          <a:p>
            <a:endParaRPr lang="fr-FR" dirty="0"/>
          </a:p>
          <a:p>
            <a:r>
              <a:rPr lang="fr-FR" dirty="0" smtClean="0"/>
              <a:t>Le germe est à placer au degré le plus élevé (le plus blanc)</a:t>
            </a:r>
            <a:endParaRPr lang="fr-FR" dirty="0"/>
          </a:p>
        </p:txBody>
      </p:sp>
      <p:pic>
        <p:nvPicPr>
          <p:cNvPr id="4" name="Image 3"/>
          <p:cNvPicPr>
            <a:picLocks noChangeAspect="1"/>
          </p:cNvPicPr>
          <p:nvPr/>
        </p:nvPicPr>
        <p:blipFill>
          <a:blip r:embed="rId3"/>
          <a:stretch>
            <a:fillRect/>
          </a:stretch>
        </p:blipFill>
        <p:spPr>
          <a:xfrm>
            <a:off x="2350928" y="2158425"/>
            <a:ext cx="5374579" cy="38854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3879367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259442"/>
          </a:xfrm>
        </p:spPr>
        <p:txBody>
          <a:bodyPr anchor="t">
            <a:normAutofit fontScale="92500" lnSpcReduction="10000"/>
          </a:bodyPr>
          <a:lstStyle/>
          <a:p>
            <a:pPr marL="0" indent="0">
              <a:buNone/>
            </a:pPr>
            <a:r>
              <a:rPr lang="fr-FR" sz="2800" b="1" dirty="0" smtClean="0"/>
              <a:t>Exemple de boite englobante (cercle noir)</a:t>
            </a:r>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r>
              <a:rPr lang="fr-FR" b="1" dirty="0" smtClean="0"/>
              <a:t>   Problème : comment être sûr d’englober toute la tumeur ?</a:t>
            </a:r>
          </a:p>
          <a:p>
            <a:pPr marL="0" indent="0">
              <a:buNone/>
            </a:pPr>
            <a:endParaRPr lang="fr-FR" sz="2800" b="1" dirty="0"/>
          </a:p>
          <a:p>
            <a:pPr marL="0" indent="0">
              <a:buNone/>
            </a:pPr>
            <a:endParaRPr lang="fr-FR" sz="2800" b="1"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79</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5649" y="1725048"/>
            <a:ext cx="5766926" cy="38470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887101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524000"/>
            <a:ext cx="10018713" cy="4708256"/>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smtClean="0">
                <a:latin typeface="Arial Black" panose="020B0A04020102020204" pitchFamily="34" charset="0"/>
              </a:rPr>
              <a:t>1. </a:t>
            </a:r>
            <a:r>
              <a:rPr lang="fr-FR" dirty="0" smtClean="0"/>
              <a:t>Informations statistiques sur les niveaux de gris = caractéristiques du signal</a:t>
            </a:r>
          </a:p>
          <a:p>
            <a:pPr lvl="1"/>
            <a:r>
              <a:rPr lang="fr-FR" dirty="0" smtClean="0"/>
              <a:t>Moyenne </a:t>
            </a:r>
          </a:p>
          <a:p>
            <a:pPr lvl="1"/>
            <a:r>
              <a:rPr lang="fr-FR" dirty="0" smtClean="0"/>
              <a:t>Asymétrie</a:t>
            </a:r>
          </a:p>
          <a:p>
            <a:pPr lvl="1"/>
            <a:r>
              <a:rPr lang="fr-FR" dirty="0" err="1" smtClean="0"/>
              <a:t>Coef</a:t>
            </a:r>
            <a:r>
              <a:rPr lang="fr-FR" dirty="0" smtClean="0"/>
              <a:t>. </a:t>
            </a:r>
            <a:r>
              <a:rPr lang="fr-FR" dirty="0"/>
              <a:t>d</a:t>
            </a:r>
            <a:r>
              <a:rPr lang="fr-FR" dirty="0" smtClean="0"/>
              <a:t>e variation</a:t>
            </a:r>
          </a:p>
          <a:p>
            <a:pPr lvl="1"/>
            <a:r>
              <a:rPr lang="fr-FR" dirty="0" smtClean="0"/>
              <a:t>Centroïde</a:t>
            </a:r>
          </a:p>
          <a:p>
            <a:pPr lvl="1"/>
            <a:r>
              <a:rPr lang="fr-FR" dirty="0" smtClean="0"/>
              <a:t>Variance</a:t>
            </a:r>
          </a:p>
          <a:p>
            <a:pPr lvl="1"/>
            <a:r>
              <a:rPr lang="fr-FR" dirty="0" smtClean="0"/>
              <a:t>Entropie</a:t>
            </a:r>
          </a:p>
          <a:p>
            <a:pPr lvl="1"/>
            <a:r>
              <a:rPr lang="fr-FR" dirty="0" smtClean="0"/>
              <a:t>Etc.</a:t>
            </a:r>
          </a:p>
          <a:p>
            <a:pPr lvl="1"/>
            <a:endParaRPr lang="fr-FR" dirty="0"/>
          </a:p>
          <a:p>
            <a:pPr marL="457200" lvl="1" indent="0">
              <a:buNone/>
            </a:pPr>
            <a:endParaRPr lang="fr-FR" dirty="0" smtClean="0"/>
          </a:p>
          <a:p>
            <a:pPr lvl="1"/>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884" y="2626145"/>
            <a:ext cx="7640116" cy="3724795"/>
          </a:xfrm>
          <a:prstGeom prst="rect">
            <a:avLst/>
          </a:prstGeom>
        </p:spPr>
      </p:pic>
    </p:spTree>
    <p:extLst>
      <p:ext uri="{BB962C8B-B14F-4D97-AF65-F5344CB8AC3E}">
        <p14:creationId xmlns:p14="http://schemas.microsoft.com/office/powerpoint/2010/main" val="417675490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sym typeface="Wingdings" panose="05000000000000000000" pitchFamily="2" charset="2"/>
              </a:rPr>
              <a:t>Remarque</a:t>
            </a:r>
            <a:r>
              <a:rPr lang="fr-FR" sz="2800" dirty="0" smtClean="0">
                <a:sym typeface="Wingdings" panose="05000000000000000000" pitchFamily="2" charset="2"/>
              </a:rPr>
              <a:t> : </a:t>
            </a:r>
          </a:p>
          <a:p>
            <a:pPr marL="0" indent="0">
              <a:buNone/>
            </a:pPr>
            <a:r>
              <a:rPr lang="fr-FR" sz="2200" dirty="0" smtClean="0">
                <a:sym typeface="Wingdings" panose="05000000000000000000" pitchFamily="2" charset="2"/>
              </a:rPr>
              <a:t>L’ontologie peut permettre de déterminer quels sont les différents organes après segmentation (Approche globale [1])</a:t>
            </a:r>
          </a:p>
          <a:p>
            <a:pPr marL="0" indent="0">
              <a:buNone/>
            </a:pPr>
            <a:endParaRPr lang="fr-FR" sz="2800" dirty="0" smtClean="0">
              <a:sym typeface="Wingdings" panose="05000000000000000000" pitchFamily="2" charset="2"/>
            </a:endParaRPr>
          </a:p>
          <a:p>
            <a:pPr marL="0" indent="0">
              <a:buNone/>
            </a:pPr>
            <a:endParaRPr lang="fr-FR" sz="2800" dirty="0" smtClean="0">
              <a:sym typeface="Wingdings" panose="05000000000000000000" pitchFamily="2" charset="2"/>
            </a:endParaRPr>
          </a:p>
          <a:p>
            <a:pPr marL="0" indent="0">
              <a:buNone/>
            </a:pPr>
            <a:r>
              <a:rPr lang="fr-FR" sz="2800" b="1" dirty="0" smtClean="0">
                <a:sym typeface="Wingdings" panose="05000000000000000000" pitchFamily="2" charset="2"/>
              </a:rPr>
              <a:t>Exemple</a:t>
            </a:r>
            <a:r>
              <a:rPr lang="fr-FR" sz="2800" dirty="0" smtClean="0">
                <a:sym typeface="Wingdings" panose="05000000000000000000" pitchFamily="2" charset="2"/>
              </a:rPr>
              <a:t> : d’après deux régions segmentées : </a:t>
            </a:r>
          </a:p>
          <a:p>
            <a:pPr marL="514350" indent="-514350">
              <a:buClrTx/>
              <a:buSzPct val="110000"/>
              <a:buFont typeface="+mj-lt"/>
              <a:buAutoNum type="arabicPeriod"/>
            </a:pPr>
            <a:r>
              <a:rPr lang="fr-FR" sz="2200" dirty="0">
                <a:sym typeface="Wingdings" panose="05000000000000000000" pitchFamily="2" charset="2"/>
              </a:rPr>
              <a:t>C</a:t>
            </a:r>
            <a:r>
              <a:rPr lang="fr-FR" sz="2200" dirty="0" smtClean="0">
                <a:sym typeface="Wingdings" panose="05000000000000000000" pitchFamily="2" charset="2"/>
              </a:rPr>
              <a:t>alcul de leur histogramme d’angle</a:t>
            </a:r>
          </a:p>
          <a:p>
            <a:pPr marL="514350" indent="-514350">
              <a:buClrTx/>
              <a:buSzPct val="110000"/>
              <a:buFont typeface="+mj-lt"/>
              <a:buAutoNum type="arabicPeriod"/>
            </a:pPr>
            <a:r>
              <a:rPr lang="fr-FR" sz="2200" dirty="0" smtClean="0">
                <a:sym typeface="Wingdings" panose="05000000000000000000" pitchFamily="2" charset="2"/>
              </a:rPr>
              <a:t>Récupération de la/les direction(s) la/les plus représentée(s) </a:t>
            </a:r>
            <a:endParaRPr lang="fr-FR" sz="2200" dirty="0">
              <a:sym typeface="Wingdings" panose="05000000000000000000" pitchFamily="2" charset="2"/>
            </a:endParaRPr>
          </a:p>
          <a:p>
            <a:pPr marL="514350" indent="-514350">
              <a:buClrTx/>
              <a:buSzPct val="110000"/>
              <a:buFont typeface="+mj-lt"/>
              <a:buAutoNum type="arabicPeriod"/>
            </a:pPr>
            <a:r>
              <a:rPr lang="fr-FR" sz="2200" dirty="0" smtClean="0">
                <a:sym typeface="Wingdings" panose="05000000000000000000" pitchFamily="2" charset="2"/>
              </a:rPr>
              <a:t>Récupération dans l’ontologie des organes correspondant à cette/ces relation(s) spatiale(s) (à l’aide d’un critère de satisfaction)</a:t>
            </a:r>
            <a:endParaRPr lang="fr-FR" sz="2200"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80</a:t>
            </a:fld>
            <a:endParaRPr lang="en-US" dirty="0"/>
          </a:p>
        </p:txBody>
      </p:sp>
      <p:pic>
        <p:nvPicPr>
          <p:cNvPr id="4" name="Image 3"/>
          <p:cNvPicPr>
            <a:picLocks noChangeAspect="1"/>
          </p:cNvPicPr>
          <p:nvPr/>
        </p:nvPicPr>
        <p:blipFill>
          <a:blip r:embed="rId3"/>
          <a:stretch>
            <a:fillRect/>
          </a:stretch>
        </p:blipFill>
        <p:spPr>
          <a:xfrm>
            <a:off x="9113509" y="2708324"/>
            <a:ext cx="2292553" cy="2250978"/>
          </a:xfrm>
          <a:prstGeom prst="rect">
            <a:avLst/>
          </a:prstGeom>
          <a:ln>
            <a:noFill/>
          </a:ln>
          <a:effectLst>
            <a:outerShdw blurRad="292100" dist="139700" dir="2700000" algn="tl" rotWithShape="0">
              <a:srgbClr val="333333">
                <a:alpha val="65000"/>
              </a:srgbClr>
            </a:outerShdw>
          </a:effectLst>
        </p:spPr>
      </p:pic>
      <p:cxnSp>
        <p:nvCxnSpPr>
          <p:cNvPr id="7" name="Connecteur droit avec flèche 6"/>
          <p:cNvCxnSpPr/>
          <p:nvPr/>
        </p:nvCxnSpPr>
        <p:spPr>
          <a:xfrm flipV="1">
            <a:off x="6305550" y="4362450"/>
            <a:ext cx="2590800" cy="1714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22956537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 Modélisation de la base de cas en XML</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b="1" dirty="0" smtClean="0"/>
              <a:t>Avantages du XML : </a:t>
            </a:r>
          </a:p>
          <a:p>
            <a:pPr lvl="1"/>
            <a:r>
              <a:rPr lang="fr-FR" sz="2200" dirty="0" smtClean="0"/>
              <a:t>Facile à écrire</a:t>
            </a:r>
          </a:p>
          <a:p>
            <a:pPr lvl="1"/>
            <a:r>
              <a:rPr lang="fr-FR" sz="2200" dirty="0" smtClean="0"/>
              <a:t>Supporté par presque tous les langages (pour les E/S)</a:t>
            </a:r>
          </a:p>
          <a:p>
            <a:pPr lvl="1"/>
            <a:r>
              <a:rPr lang="fr-FR" sz="2200" dirty="0" smtClean="0"/>
              <a:t>Structuration sous forme d’arborescence </a:t>
            </a:r>
          </a:p>
          <a:p>
            <a:pPr lvl="1"/>
            <a:r>
              <a:rPr lang="fr-FR" sz="2200" dirty="0" smtClean="0"/>
              <a:t>Balises pour nommer les composantes de la base</a:t>
            </a: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81</a:t>
            </a:fld>
            <a:endParaRPr lang="en-US" dirty="0"/>
          </a:p>
        </p:txBody>
      </p:sp>
    </p:spTree>
    <p:extLst>
      <p:ext uri="{BB962C8B-B14F-4D97-AF65-F5344CB8AC3E}">
        <p14:creationId xmlns:p14="http://schemas.microsoft.com/office/powerpoint/2010/main" val="208537251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
            </a:r>
            <a:br>
              <a:rPr lang="fr-FR" dirty="0" smtClean="0"/>
            </a:br>
            <a:endParaRPr lang="fr-FR" dirty="0"/>
          </a:p>
        </p:txBody>
      </p:sp>
      <p:sp>
        <p:nvSpPr>
          <p:cNvPr id="5" name="Espace réservé du numéro de diapositive 4"/>
          <p:cNvSpPr>
            <a:spLocks noGrp="1"/>
          </p:cNvSpPr>
          <p:nvPr>
            <p:ph type="sldNum" sz="quarter" idx="12"/>
          </p:nvPr>
        </p:nvSpPr>
        <p:spPr>
          <a:xfrm>
            <a:off x="11150445" y="6121953"/>
            <a:ext cx="551167" cy="365125"/>
          </a:xfrm>
        </p:spPr>
        <p:txBody>
          <a:bodyPr/>
          <a:lstStyle/>
          <a:p>
            <a:fld id="{D57F1E4F-1CFF-5643-939E-217C01CDF565}" type="slidenum">
              <a:rPr lang="en-US" smtClean="0"/>
              <a:pPr/>
              <a:t>82</a:t>
            </a:fld>
            <a:endParaRPr lang="en-US" dirty="0"/>
          </a:p>
        </p:txBody>
      </p:sp>
      <p:sp>
        <p:nvSpPr>
          <p:cNvPr id="18" name="Rectangle 17"/>
          <p:cNvSpPr/>
          <p:nvPr/>
        </p:nvSpPr>
        <p:spPr>
          <a:xfrm>
            <a:off x="1630350" y="681416"/>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smtClean="0"/>
              <a:t>Base de cas</a:t>
            </a:r>
            <a:endParaRPr lang="fr-FR" sz="1300" dirty="0"/>
          </a:p>
        </p:txBody>
      </p:sp>
      <p:sp>
        <p:nvSpPr>
          <p:cNvPr id="19" name="Rectangle 18"/>
          <p:cNvSpPr/>
          <p:nvPr/>
        </p:nvSpPr>
        <p:spPr>
          <a:xfrm>
            <a:off x="2297100" y="1191602"/>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smtClean="0"/>
              <a:t>Cas</a:t>
            </a:r>
            <a:endParaRPr lang="fr-FR" sz="1300" dirty="0"/>
          </a:p>
        </p:txBody>
      </p:sp>
      <p:sp>
        <p:nvSpPr>
          <p:cNvPr id="20" name="Rectangle 19"/>
          <p:cNvSpPr/>
          <p:nvPr/>
        </p:nvSpPr>
        <p:spPr>
          <a:xfrm>
            <a:off x="2949562" y="1701619"/>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smtClean="0"/>
              <a:t>Problème</a:t>
            </a:r>
            <a:endParaRPr lang="fr-FR" sz="1300" dirty="0"/>
          </a:p>
        </p:txBody>
      </p:sp>
      <p:sp>
        <p:nvSpPr>
          <p:cNvPr id="21" name="Rectangle 20"/>
          <p:cNvSpPr/>
          <p:nvPr/>
        </p:nvSpPr>
        <p:spPr>
          <a:xfrm>
            <a:off x="3430574" y="2281609"/>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smtClean="0"/>
              <a:t>Image</a:t>
            </a:r>
            <a:endParaRPr lang="fr-FR" sz="1300" dirty="0"/>
          </a:p>
        </p:txBody>
      </p:sp>
      <p:sp>
        <p:nvSpPr>
          <p:cNvPr id="22" name="Rectangle 21"/>
          <p:cNvSpPr/>
          <p:nvPr/>
        </p:nvSpPr>
        <p:spPr>
          <a:xfrm>
            <a:off x="3430574" y="2814466"/>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err="1" smtClean="0"/>
              <a:t>NonImage</a:t>
            </a:r>
            <a:endParaRPr lang="fr-FR" sz="1300" dirty="0"/>
          </a:p>
        </p:txBody>
      </p:sp>
      <p:sp>
        <p:nvSpPr>
          <p:cNvPr id="23" name="Rectangle 22"/>
          <p:cNvSpPr/>
          <p:nvPr/>
        </p:nvSpPr>
        <p:spPr>
          <a:xfrm>
            <a:off x="3425803" y="3343159"/>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Position floue tumeur</a:t>
            </a:r>
            <a:endParaRPr lang="fr-FR" sz="1000" dirty="0"/>
          </a:p>
        </p:txBody>
      </p:sp>
      <p:sp>
        <p:nvSpPr>
          <p:cNvPr id="24" name="Rectangle 23"/>
          <p:cNvSpPr/>
          <p:nvPr/>
        </p:nvSpPr>
        <p:spPr>
          <a:xfrm>
            <a:off x="2944790" y="4012950"/>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smtClean="0"/>
              <a:t>Solution</a:t>
            </a:r>
            <a:endParaRPr lang="fr-FR" sz="1300" dirty="0"/>
          </a:p>
        </p:txBody>
      </p:sp>
      <p:sp>
        <p:nvSpPr>
          <p:cNvPr id="26" name="Rectangle 25"/>
          <p:cNvSpPr/>
          <p:nvPr/>
        </p:nvSpPr>
        <p:spPr>
          <a:xfrm>
            <a:off x="3425802" y="4604735"/>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smtClean="0"/>
              <a:t>Objets utiles</a:t>
            </a:r>
            <a:endParaRPr lang="fr-FR" sz="1300" dirty="0"/>
          </a:p>
        </p:txBody>
      </p:sp>
      <p:sp>
        <p:nvSpPr>
          <p:cNvPr id="27" name="Rectangle 26"/>
          <p:cNvSpPr/>
          <p:nvPr/>
        </p:nvSpPr>
        <p:spPr>
          <a:xfrm>
            <a:off x="3425802" y="5154842"/>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smtClean="0"/>
              <a:t>Objets inutiles</a:t>
            </a:r>
            <a:endParaRPr lang="fr-FR" sz="1300" dirty="0"/>
          </a:p>
        </p:txBody>
      </p:sp>
      <p:sp>
        <p:nvSpPr>
          <p:cNvPr id="28" name="Rectangle 27"/>
          <p:cNvSpPr/>
          <p:nvPr/>
        </p:nvSpPr>
        <p:spPr>
          <a:xfrm>
            <a:off x="3425801" y="5704949"/>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smtClean="0"/>
              <a:t>Prétraitements</a:t>
            </a:r>
            <a:endParaRPr lang="fr-FR" sz="1300" dirty="0"/>
          </a:p>
        </p:txBody>
      </p:sp>
      <p:sp>
        <p:nvSpPr>
          <p:cNvPr id="29" name="Rectangle 28"/>
          <p:cNvSpPr/>
          <p:nvPr/>
        </p:nvSpPr>
        <p:spPr>
          <a:xfrm>
            <a:off x="3432942" y="6255056"/>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smtClean="0"/>
              <a:t>Position tumeur</a:t>
            </a:r>
            <a:endParaRPr lang="fr-FR" sz="1300" dirty="0"/>
          </a:p>
        </p:txBody>
      </p:sp>
      <p:cxnSp>
        <p:nvCxnSpPr>
          <p:cNvPr id="33" name="Connecteur en angle 32"/>
          <p:cNvCxnSpPr/>
          <p:nvPr/>
        </p:nvCxnSpPr>
        <p:spPr>
          <a:xfrm rot="16200000" flipH="1">
            <a:off x="2061142" y="1188780"/>
            <a:ext cx="286180" cy="185737"/>
          </a:xfrm>
          <a:prstGeom prst="bentConnector3">
            <a:avLst>
              <a:gd name="adj1" fmla="val 98815"/>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37" name="Connecteur en angle 36"/>
          <p:cNvCxnSpPr/>
          <p:nvPr/>
        </p:nvCxnSpPr>
        <p:spPr>
          <a:xfrm rot="16200000" flipH="1">
            <a:off x="2727891" y="1708096"/>
            <a:ext cx="286180" cy="185737"/>
          </a:xfrm>
          <a:prstGeom prst="bentConnector3">
            <a:avLst>
              <a:gd name="adj1" fmla="val 98815"/>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38" name="Connecteur en angle 37"/>
          <p:cNvCxnSpPr>
            <a:endCxn id="21" idx="1"/>
          </p:cNvCxnSpPr>
          <p:nvPr/>
        </p:nvCxnSpPr>
        <p:spPr>
          <a:xfrm rot="16200000" flipH="1">
            <a:off x="3181223" y="2256264"/>
            <a:ext cx="327254" cy="171447"/>
          </a:xfrm>
          <a:prstGeom prst="bentConnector2">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39" name="Connecteur en angle 38"/>
          <p:cNvCxnSpPr>
            <a:endCxn id="22" idx="1"/>
          </p:cNvCxnSpPr>
          <p:nvPr/>
        </p:nvCxnSpPr>
        <p:spPr>
          <a:xfrm rot="16200000" flipH="1">
            <a:off x="3018183" y="2626080"/>
            <a:ext cx="653333" cy="171449"/>
          </a:xfrm>
          <a:prstGeom prst="bentConnector2">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40" name="Connecteur en angle 39"/>
          <p:cNvCxnSpPr>
            <a:endCxn id="23" idx="1"/>
          </p:cNvCxnSpPr>
          <p:nvPr/>
        </p:nvCxnSpPr>
        <p:spPr>
          <a:xfrm rot="16200000" flipH="1">
            <a:off x="3025788" y="3167150"/>
            <a:ext cx="633354" cy="166675"/>
          </a:xfrm>
          <a:prstGeom prst="bentConnector2">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41" name="Connecteur en angle 40"/>
          <p:cNvCxnSpPr/>
          <p:nvPr/>
        </p:nvCxnSpPr>
        <p:spPr>
          <a:xfrm rot="16200000" flipH="1">
            <a:off x="1590938" y="2888794"/>
            <a:ext cx="2541025" cy="166677"/>
          </a:xfrm>
          <a:prstGeom prst="bentConnector3">
            <a:avLst>
              <a:gd name="adj1" fmla="val 99980"/>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50" name="Connecteur en angle 49"/>
          <p:cNvCxnSpPr/>
          <p:nvPr/>
        </p:nvCxnSpPr>
        <p:spPr>
          <a:xfrm rot="16200000" flipH="1">
            <a:off x="3168104" y="4551984"/>
            <a:ext cx="367780" cy="185735"/>
          </a:xfrm>
          <a:prstGeom prst="bentConnector3">
            <a:avLst>
              <a:gd name="adj1" fmla="val 100071"/>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55" name="Connecteur en angle 54"/>
          <p:cNvCxnSpPr/>
          <p:nvPr/>
        </p:nvCxnSpPr>
        <p:spPr>
          <a:xfrm rot="16200000" flipH="1">
            <a:off x="2904979" y="4856789"/>
            <a:ext cx="873381" cy="165085"/>
          </a:xfrm>
          <a:prstGeom prst="bentConnector3">
            <a:avLst>
              <a:gd name="adj1" fmla="val 100167"/>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58" name="Connecteur en angle 57"/>
          <p:cNvCxnSpPr/>
          <p:nvPr/>
        </p:nvCxnSpPr>
        <p:spPr>
          <a:xfrm rot="16200000" flipH="1">
            <a:off x="3016495" y="5510914"/>
            <a:ext cx="660673" cy="175409"/>
          </a:xfrm>
          <a:prstGeom prst="bentConnector3">
            <a:avLst>
              <a:gd name="adj1" fmla="val 100941"/>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61" name="Connecteur en angle 60"/>
          <p:cNvCxnSpPr/>
          <p:nvPr/>
        </p:nvCxnSpPr>
        <p:spPr>
          <a:xfrm rot="16200000" flipH="1">
            <a:off x="3047206" y="6078234"/>
            <a:ext cx="612750" cy="188908"/>
          </a:xfrm>
          <a:prstGeom prst="bentConnector3">
            <a:avLst>
              <a:gd name="adj1" fmla="val 99743"/>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68" name="Connecteur droit 67"/>
          <p:cNvCxnSpPr/>
          <p:nvPr/>
        </p:nvCxnSpPr>
        <p:spPr>
          <a:xfrm>
            <a:off x="6136491" y="0"/>
            <a:ext cx="38100" cy="6858000"/>
          </a:xfrm>
          <a:prstGeom prst="line">
            <a:avLst/>
          </a:prstGeom>
          <a:ln w="57150"/>
          <a:effectLst/>
        </p:spPr>
        <p:style>
          <a:lnRef idx="3">
            <a:schemeClr val="accent1"/>
          </a:lnRef>
          <a:fillRef idx="0">
            <a:schemeClr val="accent1"/>
          </a:fillRef>
          <a:effectRef idx="2">
            <a:schemeClr val="accent1"/>
          </a:effectRef>
          <a:fontRef idx="minor">
            <a:schemeClr val="tx1"/>
          </a:fontRef>
        </p:style>
      </p:cxnSp>
      <p:sp>
        <p:nvSpPr>
          <p:cNvPr id="70" name="Rectangle 69"/>
          <p:cNvSpPr/>
          <p:nvPr/>
        </p:nvSpPr>
        <p:spPr>
          <a:xfrm>
            <a:off x="7115957" y="3343159"/>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Position floue tumeur</a:t>
            </a:r>
            <a:endParaRPr lang="fr-FR" sz="1000" dirty="0"/>
          </a:p>
        </p:txBody>
      </p:sp>
      <p:sp>
        <p:nvSpPr>
          <p:cNvPr id="71" name="Rectangle 70"/>
          <p:cNvSpPr/>
          <p:nvPr/>
        </p:nvSpPr>
        <p:spPr>
          <a:xfrm>
            <a:off x="7892243" y="3907390"/>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Relation</a:t>
            </a:r>
            <a:endParaRPr lang="fr-FR" sz="1000" dirty="0"/>
          </a:p>
        </p:txBody>
      </p:sp>
      <p:sp>
        <p:nvSpPr>
          <p:cNvPr id="72" name="Rectangle 71"/>
          <p:cNvSpPr/>
          <p:nvPr/>
        </p:nvSpPr>
        <p:spPr>
          <a:xfrm>
            <a:off x="7892243" y="4447006"/>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Relation</a:t>
            </a:r>
            <a:endParaRPr lang="fr-FR" sz="1000" dirty="0"/>
          </a:p>
        </p:txBody>
      </p:sp>
      <p:sp>
        <p:nvSpPr>
          <p:cNvPr id="73" name="Rectangle 72"/>
          <p:cNvSpPr/>
          <p:nvPr/>
        </p:nvSpPr>
        <p:spPr>
          <a:xfrm>
            <a:off x="7901757" y="4992431"/>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Relation</a:t>
            </a:r>
            <a:endParaRPr lang="fr-FR" sz="1000" dirty="0"/>
          </a:p>
        </p:txBody>
      </p:sp>
      <p:cxnSp>
        <p:nvCxnSpPr>
          <p:cNvPr id="74" name="Connecteur en angle 73"/>
          <p:cNvCxnSpPr>
            <a:endCxn id="71" idx="1"/>
          </p:cNvCxnSpPr>
          <p:nvPr/>
        </p:nvCxnSpPr>
        <p:spPr>
          <a:xfrm rot="16200000" flipH="1">
            <a:off x="7587763" y="3826915"/>
            <a:ext cx="340653" cy="268308"/>
          </a:xfrm>
          <a:prstGeom prst="bentConnector2">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76" name="Connecteur en angle 75"/>
          <p:cNvCxnSpPr/>
          <p:nvPr/>
        </p:nvCxnSpPr>
        <p:spPr>
          <a:xfrm rot="16200000" flipH="1">
            <a:off x="7467964" y="4274848"/>
            <a:ext cx="580252" cy="268307"/>
          </a:xfrm>
          <a:prstGeom prst="bentConnector3">
            <a:avLst>
              <a:gd name="adj1" fmla="val 99246"/>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79" name="Connecteur en angle 78"/>
          <p:cNvCxnSpPr>
            <a:endCxn id="73" idx="1"/>
          </p:cNvCxnSpPr>
          <p:nvPr/>
        </p:nvCxnSpPr>
        <p:spPr>
          <a:xfrm rot="16200000" flipH="1">
            <a:off x="7490135" y="4804814"/>
            <a:ext cx="545423" cy="277821"/>
          </a:xfrm>
          <a:prstGeom prst="bentConnector2">
            <a:avLst/>
          </a:prstGeom>
          <a:ln>
            <a:tailEnd type="triangle"/>
          </a:ln>
          <a:effectLst/>
        </p:spPr>
        <p:style>
          <a:lnRef idx="3">
            <a:schemeClr val="accent1"/>
          </a:lnRef>
          <a:fillRef idx="0">
            <a:schemeClr val="accent1"/>
          </a:fillRef>
          <a:effectRef idx="2">
            <a:schemeClr val="accent1"/>
          </a:effectRef>
          <a:fontRef idx="minor">
            <a:schemeClr val="tx1"/>
          </a:fontRef>
        </p:style>
      </p:cxnSp>
      <p:sp>
        <p:nvSpPr>
          <p:cNvPr id="84" name="Rectangle 83"/>
          <p:cNvSpPr/>
          <p:nvPr/>
        </p:nvSpPr>
        <p:spPr>
          <a:xfrm>
            <a:off x="9149543" y="3907390"/>
            <a:ext cx="962025" cy="44801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000" dirty="0" smtClean="0"/>
              <a:t>Colonne</a:t>
            </a:r>
            <a:endParaRPr lang="fr-FR" sz="1000" dirty="0"/>
          </a:p>
        </p:txBody>
      </p:sp>
      <p:sp>
        <p:nvSpPr>
          <p:cNvPr id="85" name="Ellipse 84"/>
          <p:cNvSpPr/>
          <p:nvPr/>
        </p:nvSpPr>
        <p:spPr>
          <a:xfrm>
            <a:off x="10406843" y="3850502"/>
            <a:ext cx="1028700" cy="48593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000" dirty="0" err="1" smtClean="0"/>
              <a:t>AGaucheDe</a:t>
            </a:r>
            <a:endParaRPr lang="fr-FR" sz="1000" dirty="0"/>
          </a:p>
        </p:txBody>
      </p:sp>
      <p:cxnSp>
        <p:nvCxnSpPr>
          <p:cNvPr id="87" name="Connecteur droit 86"/>
          <p:cNvCxnSpPr>
            <a:stCxn id="84" idx="1"/>
            <a:endCxn id="71" idx="3"/>
          </p:cNvCxnSpPr>
          <p:nvPr/>
        </p:nvCxnSpPr>
        <p:spPr>
          <a:xfrm flipH="1">
            <a:off x="8854268" y="4131396"/>
            <a:ext cx="295275" cy="0"/>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88" name="Connecteur droit 87"/>
          <p:cNvCxnSpPr/>
          <p:nvPr/>
        </p:nvCxnSpPr>
        <p:spPr>
          <a:xfrm flipH="1">
            <a:off x="10111568" y="4093470"/>
            <a:ext cx="295275" cy="0"/>
          </a:xfrm>
          <a:prstGeom prst="line">
            <a:avLst/>
          </a:prstGeom>
          <a:effectLst/>
        </p:spPr>
        <p:style>
          <a:lnRef idx="3">
            <a:schemeClr val="accent1"/>
          </a:lnRef>
          <a:fillRef idx="0">
            <a:schemeClr val="accent1"/>
          </a:fillRef>
          <a:effectRef idx="2">
            <a:schemeClr val="accent1"/>
          </a:effectRef>
          <a:fontRef idx="minor">
            <a:schemeClr val="tx1"/>
          </a:fontRef>
        </p:style>
      </p:cxnSp>
      <p:sp>
        <p:nvSpPr>
          <p:cNvPr id="89" name="Rectangle 88"/>
          <p:cNvSpPr/>
          <p:nvPr/>
        </p:nvSpPr>
        <p:spPr>
          <a:xfrm>
            <a:off x="9149543" y="4447080"/>
            <a:ext cx="962025" cy="44801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000" dirty="0" smtClean="0"/>
              <a:t>Colonne</a:t>
            </a:r>
            <a:endParaRPr lang="fr-FR" sz="1000" dirty="0"/>
          </a:p>
        </p:txBody>
      </p:sp>
      <p:sp>
        <p:nvSpPr>
          <p:cNvPr id="90" name="Ellipse 89"/>
          <p:cNvSpPr/>
          <p:nvPr/>
        </p:nvSpPr>
        <p:spPr>
          <a:xfrm>
            <a:off x="10406843" y="4415465"/>
            <a:ext cx="1028700" cy="48593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000" dirty="0" err="1" smtClean="0"/>
              <a:t>EnHautDe</a:t>
            </a:r>
            <a:endParaRPr lang="fr-FR" sz="1000" dirty="0"/>
          </a:p>
        </p:txBody>
      </p:sp>
      <p:cxnSp>
        <p:nvCxnSpPr>
          <p:cNvPr id="91" name="Connecteur droit 90"/>
          <p:cNvCxnSpPr/>
          <p:nvPr/>
        </p:nvCxnSpPr>
        <p:spPr>
          <a:xfrm flipH="1">
            <a:off x="10111568" y="4661202"/>
            <a:ext cx="295275" cy="0"/>
          </a:xfrm>
          <a:prstGeom prst="line">
            <a:avLst/>
          </a:prstGeom>
          <a:effectLst/>
        </p:spPr>
        <p:style>
          <a:lnRef idx="3">
            <a:schemeClr val="accent1"/>
          </a:lnRef>
          <a:fillRef idx="0">
            <a:schemeClr val="accent1"/>
          </a:fillRef>
          <a:effectRef idx="2">
            <a:schemeClr val="accent1"/>
          </a:effectRef>
          <a:fontRef idx="minor">
            <a:schemeClr val="tx1"/>
          </a:fontRef>
        </p:style>
      </p:cxnSp>
      <p:sp>
        <p:nvSpPr>
          <p:cNvPr id="92" name="Rectangle 91"/>
          <p:cNvSpPr/>
          <p:nvPr/>
        </p:nvSpPr>
        <p:spPr>
          <a:xfrm>
            <a:off x="9149543" y="4999392"/>
            <a:ext cx="962025" cy="44801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000" dirty="0" smtClean="0"/>
              <a:t>Colonne</a:t>
            </a:r>
            <a:endParaRPr lang="fr-FR" sz="1000" dirty="0"/>
          </a:p>
        </p:txBody>
      </p:sp>
      <p:sp>
        <p:nvSpPr>
          <p:cNvPr id="93" name="Ellipse 92"/>
          <p:cNvSpPr/>
          <p:nvPr/>
        </p:nvSpPr>
        <p:spPr>
          <a:xfrm>
            <a:off x="10397329" y="4980429"/>
            <a:ext cx="1028700" cy="48593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000" dirty="0" err="1" smtClean="0"/>
              <a:t>ProcheDe</a:t>
            </a:r>
            <a:endParaRPr lang="fr-FR" sz="1000" dirty="0"/>
          </a:p>
        </p:txBody>
      </p:sp>
      <p:cxnSp>
        <p:nvCxnSpPr>
          <p:cNvPr id="94" name="Connecteur droit 93"/>
          <p:cNvCxnSpPr/>
          <p:nvPr/>
        </p:nvCxnSpPr>
        <p:spPr>
          <a:xfrm flipH="1">
            <a:off x="10111568" y="5203731"/>
            <a:ext cx="295275" cy="0"/>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95" name="Connecteur droit 94"/>
          <p:cNvCxnSpPr/>
          <p:nvPr/>
        </p:nvCxnSpPr>
        <p:spPr>
          <a:xfrm flipH="1">
            <a:off x="8854268" y="4677397"/>
            <a:ext cx="295275" cy="0"/>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96" name="Connecteur droit 95"/>
          <p:cNvCxnSpPr/>
          <p:nvPr/>
        </p:nvCxnSpPr>
        <p:spPr>
          <a:xfrm flipH="1">
            <a:off x="8863782" y="5216436"/>
            <a:ext cx="295275" cy="0"/>
          </a:xfrm>
          <a:prstGeom prst="line">
            <a:avLst/>
          </a:prstGeom>
          <a:effectLst/>
        </p:spPr>
        <p:style>
          <a:lnRef idx="3">
            <a:schemeClr val="accent1"/>
          </a:lnRef>
          <a:fillRef idx="0">
            <a:schemeClr val="accent1"/>
          </a:fillRef>
          <a:effectRef idx="2">
            <a:schemeClr val="accent1"/>
          </a:effectRef>
          <a:fontRef idx="minor">
            <a:schemeClr val="tx1"/>
          </a:fontRef>
        </p:style>
      </p:cxnSp>
      <p:sp>
        <p:nvSpPr>
          <p:cNvPr id="97" name="Ellipse 96"/>
          <p:cNvSpPr/>
          <p:nvPr/>
        </p:nvSpPr>
        <p:spPr>
          <a:xfrm>
            <a:off x="3366292" y="3114285"/>
            <a:ext cx="1090621" cy="905760"/>
          </a:xfrm>
          <a:prstGeom prst="ellipse">
            <a:avLst/>
          </a:prstGeom>
          <a:solidFill>
            <a:schemeClr val="accent6">
              <a:alpha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cxnSp>
        <p:nvCxnSpPr>
          <p:cNvPr id="99" name="Connecteur droit avec flèche 98"/>
          <p:cNvCxnSpPr>
            <a:stCxn id="97" idx="6"/>
          </p:cNvCxnSpPr>
          <p:nvPr/>
        </p:nvCxnSpPr>
        <p:spPr>
          <a:xfrm>
            <a:off x="4456913" y="3567165"/>
            <a:ext cx="2526872" cy="0"/>
          </a:xfrm>
          <a:prstGeom prst="straightConnector1">
            <a:avLst/>
          </a:prstGeom>
          <a:ln w="38100">
            <a:solidFill>
              <a:schemeClr val="accent6">
                <a:alpha val="80000"/>
              </a:schemeClr>
            </a:solidFill>
            <a:tailEnd type="triangle" w="lg" len="lg"/>
          </a:ln>
          <a:effectLst/>
        </p:spPr>
        <p:style>
          <a:lnRef idx="3">
            <a:schemeClr val="accent6"/>
          </a:lnRef>
          <a:fillRef idx="0">
            <a:schemeClr val="accent6"/>
          </a:fillRef>
          <a:effectRef idx="2">
            <a:schemeClr val="accent6"/>
          </a:effectRef>
          <a:fontRef idx="minor">
            <a:schemeClr val="tx1"/>
          </a:fontRef>
        </p:style>
      </p:cxnSp>
      <p:sp>
        <p:nvSpPr>
          <p:cNvPr id="102" name="Rectangle 101"/>
          <p:cNvSpPr/>
          <p:nvPr/>
        </p:nvSpPr>
        <p:spPr>
          <a:xfrm>
            <a:off x="6307940" y="1246683"/>
            <a:ext cx="7293768" cy="1246495"/>
          </a:xfrm>
          <a:prstGeom prst="rect">
            <a:avLst/>
          </a:prstGeom>
        </p:spPr>
        <p:txBody>
          <a:bodyPr wrap="square">
            <a:spAutoFit/>
          </a:bodyPr>
          <a:lstStyle/>
          <a:p>
            <a:r>
              <a:rPr lang="fr-FR" sz="1500" dirty="0">
                <a:latin typeface="Courier New" panose="02070309020205020404" pitchFamily="49" charset="0"/>
                <a:cs typeface="Courier New" panose="02070309020205020404" pitchFamily="49" charset="0"/>
              </a:rPr>
              <a:t>&lt;</a:t>
            </a:r>
            <a:r>
              <a:rPr lang="fr-FR" sz="1500" dirty="0" err="1" smtClean="0">
                <a:solidFill>
                  <a:schemeClr val="accent4">
                    <a:lumMod val="75000"/>
                  </a:schemeClr>
                </a:solidFill>
                <a:latin typeface="Courier New" panose="02070309020205020404" pitchFamily="49" charset="0"/>
                <a:cs typeface="Courier New" panose="02070309020205020404" pitchFamily="49" charset="0"/>
              </a:rPr>
              <a:t>PositionFloueTumeur</a:t>
            </a:r>
            <a:r>
              <a:rPr lang="fr-FR" sz="1500" dirty="0">
                <a:latin typeface="Courier New" panose="02070309020205020404" pitchFamily="49" charset="0"/>
                <a:cs typeface="Courier New" panose="02070309020205020404" pitchFamily="49" charset="0"/>
              </a:rPr>
              <a:t>&gt;</a:t>
            </a:r>
          </a:p>
          <a:p>
            <a:r>
              <a:rPr lang="fr-FR" sz="1500" dirty="0" smtClean="0">
                <a:latin typeface="Courier New" panose="02070309020205020404" pitchFamily="49" charset="0"/>
                <a:cs typeface="Courier New" panose="02070309020205020404" pitchFamily="49" charset="0"/>
              </a:rPr>
              <a:t>	&lt;</a:t>
            </a:r>
            <a:r>
              <a:rPr lang="fr-FR" sz="1500" dirty="0" smtClean="0">
                <a:solidFill>
                  <a:schemeClr val="accent4">
                    <a:lumMod val="75000"/>
                  </a:schemeClr>
                </a:solidFill>
                <a:latin typeface="Courier New" panose="02070309020205020404" pitchFamily="49" charset="0"/>
                <a:cs typeface="Courier New" panose="02070309020205020404" pitchFamily="49" charset="0"/>
              </a:rPr>
              <a:t>relation</a:t>
            </a:r>
            <a:r>
              <a:rPr lang="fr-FR" sz="1500" dirty="0" smtClean="0">
                <a:latin typeface="Courier New" panose="02070309020205020404" pitchFamily="49" charset="0"/>
                <a:cs typeface="Courier New" panose="02070309020205020404" pitchFamily="49" charset="0"/>
              </a:rPr>
              <a:t> </a:t>
            </a:r>
            <a:r>
              <a:rPr lang="fr-FR" sz="1500" dirty="0" smtClean="0">
                <a:solidFill>
                  <a:schemeClr val="accent2">
                    <a:lumMod val="75000"/>
                  </a:schemeClr>
                </a:solidFill>
                <a:latin typeface="Courier New" panose="02070309020205020404" pitchFamily="49" charset="0"/>
                <a:cs typeface="Courier New" panose="02070309020205020404" pitchFamily="49" charset="0"/>
              </a:rPr>
              <a:t>value</a:t>
            </a:r>
            <a:r>
              <a:rPr lang="fr-FR" sz="1500" dirty="0">
                <a:latin typeface="Courier New" panose="02070309020205020404" pitchFamily="49" charset="0"/>
                <a:cs typeface="Courier New" panose="02070309020205020404" pitchFamily="49" charset="0"/>
              </a:rPr>
              <a:t>=</a:t>
            </a:r>
            <a:r>
              <a:rPr lang="fr-FR" sz="1500" dirty="0">
                <a:solidFill>
                  <a:schemeClr val="accent3">
                    <a:lumMod val="75000"/>
                  </a:schemeClr>
                </a:solidFill>
                <a:latin typeface="Courier New" panose="02070309020205020404" pitchFamily="49" charset="0"/>
                <a:cs typeface="Courier New" panose="02070309020205020404" pitchFamily="49" charset="0"/>
              </a:rPr>
              <a:t>"Colonne</a:t>
            </a:r>
            <a:r>
              <a:rPr lang="fr-FR" sz="1500" dirty="0" smtClean="0">
                <a:solidFill>
                  <a:schemeClr val="accent3">
                    <a:lumMod val="75000"/>
                  </a:schemeClr>
                </a:solidFill>
                <a:latin typeface="Courier New" panose="02070309020205020404" pitchFamily="49" charset="0"/>
                <a:cs typeface="Courier New" panose="02070309020205020404" pitchFamily="49" charset="0"/>
              </a:rPr>
              <a:t>"</a:t>
            </a:r>
            <a:r>
              <a:rPr lang="fr-FR" sz="1500" dirty="0" smtClean="0">
                <a:latin typeface="Courier New" panose="02070309020205020404" pitchFamily="49" charset="0"/>
                <a:cs typeface="Courier New" panose="02070309020205020404" pitchFamily="49" charset="0"/>
              </a:rPr>
              <a:t>&gt;</a:t>
            </a:r>
            <a:r>
              <a:rPr lang="fr-FR" sz="1500" dirty="0" err="1" smtClean="0">
                <a:latin typeface="Courier New" panose="02070309020205020404" pitchFamily="49" charset="0"/>
                <a:cs typeface="Courier New" panose="02070309020205020404" pitchFamily="49" charset="0"/>
              </a:rPr>
              <a:t>AGaucheDe</a:t>
            </a:r>
            <a:r>
              <a:rPr lang="fr-FR" sz="1500" dirty="0" smtClean="0">
                <a:latin typeface="Courier New" panose="02070309020205020404" pitchFamily="49" charset="0"/>
                <a:cs typeface="Courier New" panose="02070309020205020404" pitchFamily="49" charset="0"/>
              </a:rPr>
              <a:t>&lt;/</a:t>
            </a:r>
            <a:r>
              <a:rPr lang="fr-FR" sz="1500" dirty="0">
                <a:solidFill>
                  <a:schemeClr val="accent4">
                    <a:lumMod val="75000"/>
                  </a:schemeClr>
                </a:solidFill>
                <a:latin typeface="Courier New" panose="02070309020205020404" pitchFamily="49" charset="0"/>
                <a:cs typeface="Courier New" panose="02070309020205020404" pitchFamily="49" charset="0"/>
              </a:rPr>
              <a:t>relation</a:t>
            </a:r>
            <a:r>
              <a:rPr lang="fr-FR" sz="1500" dirty="0">
                <a:latin typeface="Courier New" panose="02070309020205020404" pitchFamily="49" charset="0"/>
                <a:cs typeface="Courier New" panose="02070309020205020404" pitchFamily="49" charset="0"/>
              </a:rPr>
              <a:t>&gt;</a:t>
            </a:r>
          </a:p>
          <a:p>
            <a:r>
              <a:rPr lang="fr-FR" sz="1500" dirty="0">
                <a:latin typeface="Courier New" panose="02070309020205020404" pitchFamily="49" charset="0"/>
                <a:cs typeface="Courier New" panose="02070309020205020404" pitchFamily="49" charset="0"/>
              </a:rPr>
              <a:t>	</a:t>
            </a:r>
            <a:r>
              <a:rPr lang="fr-FR" sz="1500" dirty="0" smtClean="0">
                <a:latin typeface="Courier New" panose="02070309020205020404" pitchFamily="49" charset="0"/>
                <a:cs typeface="Courier New" panose="02070309020205020404" pitchFamily="49" charset="0"/>
              </a:rPr>
              <a:t>&lt;</a:t>
            </a:r>
            <a:r>
              <a:rPr lang="fr-FR" sz="1500" dirty="0">
                <a:solidFill>
                  <a:schemeClr val="accent4">
                    <a:lumMod val="75000"/>
                  </a:schemeClr>
                </a:solidFill>
                <a:latin typeface="Courier New" panose="02070309020205020404" pitchFamily="49" charset="0"/>
                <a:cs typeface="Courier New" panose="02070309020205020404" pitchFamily="49" charset="0"/>
              </a:rPr>
              <a:t>relation</a:t>
            </a:r>
            <a:r>
              <a:rPr lang="fr-FR" sz="1500" dirty="0">
                <a:latin typeface="Courier New" panose="02070309020205020404" pitchFamily="49" charset="0"/>
                <a:cs typeface="Courier New" panose="02070309020205020404" pitchFamily="49" charset="0"/>
              </a:rPr>
              <a:t> </a:t>
            </a:r>
            <a:r>
              <a:rPr lang="fr-FR" sz="1500" dirty="0">
                <a:solidFill>
                  <a:schemeClr val="accent2">
                    <a:lumMod val="75000"/>
                  </a:schemeClr>
                </a:solidFill>
                <a:latin typeface="Courier New" panose="02070309020205020404" pitchFamily="49" charset="0"/>
                <a:cs typeface="Courier New" panose="02070309020205020404" pitchFamily="49" charset="0"/>
              </a:rPr>
              <a:t>value</a:t>
            </a:r>
            <a:r>
              <a:rPr lang="fr-FR" sz="1500" dirty="0">
                <a:latin typeface="Courier New" panose="02070309020205020404" pitchFamily="49" charset="0"/>
                <a:cs typeface="Courier New" panose="02070309020205020404" pitchFamily="49" charset="0"/>
              </a:rPr>
              <a:t>=</a:t>
            </a:r>
            <a:r>
              <a:rPr lang="fr-FR" sz="1500" dirty="0">
                <a:solidFill>
                  <a:schemeClr val="accent3">
                    <a:lumMod val="75000"/>
                  </a:schemeClr>
                </a:solidFill>
                <a:latin typeface="Courier New" panose="02070309020205020404" pitchFamily="49" charset="0"/>
                <a:cs typeface="Courier New" panose="02070309020205020404" pitchFamily="49" charset="0"/>
              </a:rPr>
              <a:t>"Colonne"</a:t>
            </a:r>
            <a:r>
              <a:rPr lang="fr-FR" sz="1500" dirty="0">
                <a:latin typeface="Courier New" panose="02070309020205020404" pitchFamily="49" charset="0"/>
                <a:cs typeface="Courier New" panose="02070309020205020404" pitchFamily="49" charset="0"/>
              </a:rPr>
              <a:t>&gt;</a:t>
            </a:r>
            <a:r>
              <a:rPr lang="fr-FR" sz="1500" dirty="0" err="1">
                <a:latin typeface="Courier New" panose="02070309020205020404" pitchFamily="49" charset="0"/>
                <a:cs typeface="Courier New" panose="02070309020205020404" pitchFamily="49" charset="0"/>
              </a:rPr>
              <a:t>EnHautDe</a:t>
            </a:r>
            <a:r>
              <a:rPr lang="fr-FR" sz="1500" dirty="0">
                <a:latin typeface="Courier New" panose="02070309020205020404" pitchFamily="49" charset="0"/>
                <a:cs typeface="Courier New" panose="02070309020205020404" pitchFamily="49" charset="0"/>
              </a:rPr>
              <a:t>&lt;/</a:t>
            </a:r>
            <a:r>
              <a:rPr lang="fr-FR" sz="1500" dirty="0">
                <a:solidFill>
                  <a:schemeClr val="accent4">
                    <a:lumMod val="75000"/>
                  </a:schemeClr>
                </a:solidFill>
                <a:latin typeface="Courier New" panose="02070309020205020404" pitchFamily="49" charset="0"/>
                <a:cs typeface="Courier New" panose="02070309020205020404" pitchFamily="49" charset="0"/>
              </a:rPr>
              <a:t>relation</a:t>
            </a:r>
            <a:r>
              <a:rPr lang="fr-FR" sz="1500" dirty="0">
                <a:latin typeface="Courier New" panose="02070309020205020404" pitchFamily="49" charset="0"/>
                <a:cs typeface="Courier New" panose="02070309020205020404" pitchFamily="49" charset="0"/>
              </a:rPr>
              <a:t>&gt;</a:t>
            </a:r>
          </a:p>
          <a:p>
            <a:r>
              <a:rPr lang="fr-FR" sz="1500" dirty="0">
                <a:latin typeface="Courier New" panose="02070309020205020404" pitchFamily="49" charset="0"/>
                <a:cs typeface="Courier New" panose="02070309020205020404" pitchFamily="49" charset="0"/>
              </a:rPr>
              <a:t>	</a:t>
            </a:r>
            <a:r>
              <a:rPr lang="fr-FR" sz="1500" dirty="0" smtClean="0">
                <a:latin typeface="Courier New" panose="02070309020205020404" pitchFamily="49" charset="0"/>
                <a:cs typeface="Courier New" panose="02070309020205020404" pitchFamily="49" charset="0"/>
              </a:rPr>
              <a:t>&lt;</a:t>
            </a:r>
            <a:r>
              <a:rPr lang="fr-FR" sz="1500" dirty="0">
                <a:solidFill>
                  <a:schemeClr val="accent4">
                    <a:lumMod val="75000"/>
                  </a:schemeClr>
                </a:solidFill>
                <a:latin typeface="Courier New" panose="02070309020205020404" pitchFamily="49" charset="0"/>
                <a:cs typeface="Courier New" panose="02070309020205020404" pitchFamily="49" charset="0"/>
              </a:rPr>
              <a:t>relation</a:t>
            </a:r>
            <a:r>
              <a:rPr lang="fr-FR" sz="1500" dirty="0">
                <a:latin typeface="Courier New" panose="02070309020205020404" pitchFamily="49" charset="0"/>
                <a:cs typeface="Courier New" panose="02070309020205020404" pitchFamily="49" charset="0"/>
              </a:rPr>
              <a:t> </a:t>
            </a:r>
            <a:r>
              <a:rPr lang="fr-FR" sz="1500" dirty="0">
                <a:solidFill>
                  <a:schemeClr val="accent2">
                    <a:lumMod val="75000"/>
                  </a:schemeClr>
                </a:solidFill>
                <a:latin typeface="Courier New" panose="02070309020205020404" pitchFamily="49" charset="0"/>
                <a:cs typeface="Courier New" panose="02070309020205020404" pitchFamily="49" charset="0"/>
              </a:rPr>
              <a:t>value</a:t>
            </a:r>
            <a:r>
              <a:rPr lang="fr-FR" sz="1500" dirty="0">
                <a:latin typeface="Courier New" panose="02070309020205020404" pitchFamily="49" charset="0"/>
                <a:cs typeface="Courier New" panose="02070309020205020404" pitchFamily="49" charset="0"/>
              </a:rPr>
              <a:t>=</a:t>
            </a:r>
            <a:r>
              <a:rPr lang="fr-FR" sz="1500" dirty="0">
                <a:solidFill>
                  <a:schemeClr val="accent3">
                    <a:lumMod val="75000"/>
                  </a:schemeClr>
                </a:solidFill>
                <a:latin typeface="Courier New" panose="02070309020205020404" pitchFamily="49" charset="0"/>
                <a:cs typeface="Courier New" panose="02070309020205020404" pitchFamily="49" charset="0"/>
              </a:rPr>
              <a:t>"Colonne"</a:t>
            </a:r>
            <a:r>
              <a:rPr lang="fr-FR" sz="1500" dirty="0">
                <a:latin typeface="Courier New" panose="02070309020205020404" pitchFamily="49" charset="0"/>
                <a:cs typeface="Courier New" panose="02070309020205020404" pitchFamily="49" charset="0"/>
              </a:rPr>
              <a:t>&gt;</a:t>
            </a:r>
            <a:r>
              <a:rPr lang="fr-FR" sz="1500" dirty="0" err="1">
                <a:latin typeface="Courier New" panose="02070309020205020404" pitchFamily="49" charset="0"/>
                <a:cs typeface="Courier New" panose="02070309020205020404" pitchFamily="49" charset="0"/>
              </a:rPr>
              <a:t>ProcheDe</a:t>
            </a:r>
            <a:r>
              <a:rPr lang="fr-FR" sz="1500" dirty="0">
                <a:latin typeface="Courier New" panose="02070309020205020404" pitchFamily="49" charset="0"/>
                <a:cs typeface="Courier New" panose="02070309020205020404" pitchFamily="49" charset="0"/>
              </a:rPr>
              <a:t>&lt;/</a:t>
            </a:r>
            <a:r>
              <a:rPr lang="fr-FR" sz="1500" dirty="0">
                <a:solidFill>
                  <a:schemeClr val="accent4">
                    <a:lumMod val="75000"/>
                  </a:schemeClr>
                </a:solidFill>
                <a:latin typeface="Courier New" panose="02070309020205020404" pitchFamily="49" charset="0"/>
                <a:cs typeface="Courier New" panose="02070309020205020404" pitchFamily="49" charset="0"/>
              </a:rPr>
              <a:t>relation</a:t>
            </a:r>
            <a:r>
              <a:rPr lang="fr-FR" sz="1500" dirty="0">
                <a:latin typeface="Courier New" panose="02070309020205020404" pitchFamily="49" charset="0"/>
                <a:cs typeface="Courier New" panose="02070309020205020404" pitchFamily="49" charset="0"/>
              </a:rPr>
              <a:t>&gt;</a:t>
            </a:r>
          </a:p>
          <a:p>
            <a:r>
              <a:rPr lang="fr-FR" sz="1500" dirty="0" smtClean="0">
                <a:latin typeface="Courier New" panose="02070309020205020404" pitchFamily="49" charset="0"/>
                <a:cs typeface="Courier New" panose="02070309020205020404" pitchFamily="49" charset="0"/>
              </a:rPr>
              <a:t>&lt;/</a:t>
            </a:r>
            <a:r>
              <a:rPr lang="fr-FR" sz="1500" dirty="0" err="1" smtClean="0">
                <a:solidFill>
                  <a:schemeClr val="accent4">
                    <a:lumMod val="75000"/>
                  </a:schemeClr>
                </a:solidFill>
                <a:latin typeface="Courier New" panose="02070309020205020404" pitchFamily="49" charset="0"/>
                <a:cs typeface="Courier New" panose="02070309020205020404" pitchFamily="49" charset="0"/>
              </a:rPr>
              <a:t>PositionFloueTumeur</a:t>
            </a:r>
            <a:r>
              <a:rPr lang="fr-FR" sz="1500" dirty="0">
                <a:latin typeface="Courier New" panose="02070309020205020404" pitchFamily="49" charset="0"/>
                <a:cs typeface="Courier New" panose="02070309020205020404" pitchFamily="49" charset="0"/>
              </a:rPr>
              <a:t>&gt;</a:t>
            </a:r>
          </a:p>
        </p:txBody>
      </p:sp>
      <p:sp>
        <p:nvSpPr>
          <p:cNvPr id="103" name="ZoneTexte 102"/>
          <p:cNvSpPr txBox="1"/>
          <p:nvPr/>
        </p:nvSpPr>
        <p:spPr>
          <a:xfrm>
            <a:off x="2698771" y="72046"/>
            <a:ext cx="2118508" cy="646331"/>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dirty="0" smtClean="0"/>
              <a:t>Arborescence de la base de cas en XML</a:t>
            </a:r>
            <a:endParaRPr lang="fr-FR" dirty="0"/>
          </a:p>
        </p:txBody>
      </p:sp>
      <p:sp>
        <p:nvSpPr>
          <p:cNvPr id="104" name="ZoneTexte 103"/>
          <p:cNvSpPr txBox="1"/>
          <p:nvPr/>
        </p:nvSpPr>
        <p:spPr>
          <a:xfrm>
            <a:off x="7783700" y="94693"/>
            <a:ext cx="2734884" cy="646331"/>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dirty="0" smtClean="0"/>
              <a:t>Exemple pour la position floue de la tumeur</a:t>
            </a:r>
            <a:endParaRPr lang="fr-FR" dirty="0"/>
          </a:p>
        </p:txBody>
      </p:sp>
    </p:spTree>
    <p:extLst>
      <p:ext uri="{BB962C8B-B14F-4D97-AF65-F5344CB8AC3E}">
        <p14:creationId xmlns:p14="http://schemas.microsoft.com/office/powerpoint/2010/main" val="69264087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21803" y="2879667"/>
            <a:ext cx="10018713" cy="1327301"/>
          </a:xfrm>
        </p:spPr>
        <p:txBody>
          <a:bodyPr>
            <a:normAutofit/>
          </a:bodyPr>
          <a:lstStyle/>
          <a:p>
            <a:pPr algn="l"/>
            <a:r>
              <a:rPr lang="fr-FR" dirty="0" smtClean="0"/>
              <a:t>Démonstration état du programme</a:t>
            </a:r>
            <a:br>
              <a:rPr lang="fr-FR" dirty="0" smtClean="0"/>
            </a:b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83</a:t>
            </a:fld>
            <a:endParaRPr lang="en-US" dirty="0"/>
          </a:p>
        </p:txBody>
      </p:sp>
    </p:spTree>
    <p:extLst>
      <p:ext uri="{BB962C8B-B14F-4D97-AF65-F5344CB8AC3E}">
        <p14:creationId xmlns:p14="http://schemas.microsoft.com/office/powerpoint/2010/main" val="111388268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VIII. Mesure de similarité entre cas</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r>
              <a:rPr lang="fr-FR" sz="2200" dirty="0" smtClean="0"/>
              <a:t>La similarité reflète l’utilité d’un cas (de la base) pour résoudre un problème</a:t>
            </a:r>
          </a:p>
          <a:p>
            <a:r>
              <a:rPr lang="fr-FR" sz="2200" dirty="0" smtClean="0"/>
              <a:t>Elle est fortement liée à la « distance » entre deux </a:t>
            </a:r>
            <a:r>
              <a:rPr lang="fr-FR" sz="2200" dirty="0" smtClean="0"/>
              <a:t>cas</a:t>
            </a:r>
          </a:p>
          <a:p>
            <a:r>
              <a:rPr lang="fr-FR" sz="2200" dirty="0" smtClean="0"/>
              <a:t>Notion liée </a:t>
            </a:r>
            <a:r>
              <a:rPr lang="fr-FR" sz="2200" dirty="0"/>
              <a:t>à la théorie des ensembles flous, </a:t>
            </a:r>
            <a:r>
              <a:rPr lang="fr-FR" sz="2200" dirty="0" smtClean="0"/>
              <a:t>car elle s’exprime </a:t>
            </a:r>
            <a:r>
              <a:rPr lang="fr-FR" sz="2200" dirty="0"/>
              <a:t>(souvent) sur l’intervalle [0,1] (un degré de similarité)</a:t>
            </a:r>
          </a:p>
          <a:p>
            <a:r>
              <a:rPr lang="fr-FR" sz="2200" dirty="0"/>
              <a:t>On peut aussi utiliser une fonction de </a:t>
            </a:r>
            <a:r>
              <a:rPr lang="fr-FR" sz="2200" dirty="0" smtClean="0"/>
              <a:t>similarité </a:t>
            </a:r>
            <a:r>
              <a:rPr lang="fr-FR" sz="2200" dirty="0"/>
              <a:t>« non normalisée » </a:t>
            </a:r>
            <a:r>
              <a:rPr lang="fr-FR" sz="2200" dirty="0" smtClean="0"/>
              <a:t>sur </a:t>
            </a:r>
            <a:r>
              <a:rPr lang="fr-FR" sz="2200" dirty="0"/>
              <a:t>[0,+∞] (problème avec </a:t>
            </a:r>
            <a:r>
              <a:rPr lang="fr-FR" sz="2200" dirty="0" smtClean="0"/>
              <a:t>la </a:t>
            </a:r>
            <a:r>
              <a:rPr lang="fr-FR" sz="2200" dirty="0"/>
              <a:t>distance : si </a:t>
            </a:r>
            <a:r>
              <a:rPr lang="fr-FR" sz="2200" dirty="0" smtClean="0"/>
              <a:t>D=0 </a:t>
            </a:r>
            <a:r>
              <a:rPr lang="fr-FR" sz="2200" dirty="0"/>
              <a:t>que vaut S ?)</a:t>
            </a:r>
            <a:r>
              <a:rPr lang="fr-FR" sz="2200" dirty="0">
                <a:sym typeface="Wingdings" panose="05000000000000000000" pitchFamily="2" charset="2"/>
              </a:rPr>
              <a:t> viable quand même</a:t>
            </a:r>
          </a:p>
          <a:p>
            <a:endParaRPr lang="fr-FR" sz="2600" dirty="0" smtClean="0"/>
          </a:p>
          <a:p>
            <a:r>
              <a:rPr lang="fr-FR" sz="2200" dirty="0" smtClean="0"/>
              <a:t>Exemple : la similarité entre l’âge de deux personnes :</a:t>
            </a:r>
          </a:p>
          <a:p>
            <a:pPr lvl="1"/>
            <a:r>
              <a:rPr lang="fr-FR" dirty="0" smtClean="0"/>
              <a:t>Plus la différence d’âge (distance) est faible et plus la similarité est grande</a:t>
            </a:r>
          </a:p>
          <a:p>
            <a:pPr lvl="1"/>
            <a:r>
              <a:rPr lang="fr-FR" dirty="0" smtClean="0"/>
              <a:t>C’est pourquoi on définit par exemple : </a:t>
            </a:r>
            <a:r>
              <a:rPr lang="fr-FR" b="1" dirty="0" smtClean="0">
                <a:latin typeface="Arial" panose="020B0604020202020204" pitchFamily="34" charset="0"/>
                <a:cs typeface="Arial" panose="020B0604020202020204" pitchFamily="34" charset="0"/>
              </a:rPr>
              <a:t>Similarité(</a:t>
            </a:r>
            <a:r>
              <a:rPr lang="fr-FR" b="1" dirty="0" err="1" smtClean="0">
                <a:latin typeface="Arial" panose="020B0604020202020204" pitchFamily="34" charset="0"/>
                <a:cs typeface="Arial" panose="020B0604020202020204" pitchFamily="34" charset="0"/>
              </a:rPr>
              <a:t>x,y</a:t>
            </a:r>
            <a:r>
              <a:rPr lang="fr-FR" b="1" dirty="0" smtClean="0">
                <a:latin typeface="Arial" panose="020B0604020202020204" pitchFamily="34" charset="0"/>
                <a:cs typeface="Arial" panose="020B0604020202020204" pitchFamily="34" charset="0"/>
              </a:rPr>
              <a:t>) = 1 – Distance(</a:t>
            </a:r>
            <a:r>
              <a:rPr lang="fr-FR" b="1" dirty="0" err="1" smtClean="0">
                <a:latin typeface="Arial" panose="020B0604020202020204" pitchFamily="34" charset="0"/>
                <a:cs typeface="Arial" panose="020B0604020202020204" pitchFamily="34" charset="0"/>
              </a:rPr>
              <a:t>x,y</a:t>
            </a:r>
            <a:r>
              <a:rPr lang="fr-FR" b="1" dirty="0" smtClean="0">
                <a:latin typeface="Arial" panose="020B0604020202020204" pitchFamily="34" charset="0"/>
                <a:cs typeface="Arial" panose="020B0604020202020204" pitchFamily="34" charset="0"/>
              </a:rPr>
              <a:t>)</a:t>
            </a:r>
          </a:p>
          <a:p>
            <a:pPr lvl="1"/>
            <a:r>
              <a:rPr lang="fr-FR" dirty="0"/>
              <a:t>Preuve : </a:t>
            </a:r>
            <a:r>
              <a:rPr lang="en-US" dirty="0"/>
              <a:t>[Finnie] </a:t>
            </a:r>
            <a:endParaRPr lang="fr-FR" sz="1800" dirty="0" smtClean="0"/>
          </a:p>
          <a:p>
            <a:pPr marL="457200" lvl="1" indent="0">
              <a:buNone/>
            </a:pPr>
            <a:endParaRPr lang="fr-FR" sz="1800"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84</a:t>
            </a:fld>
            <a:endParaRPr lang="en-US" dirty="0"/>
          </a:p>
        </p:txBody>
      </p:sp>
    </p:spTree>
    <p:extLst>
      <p:ext uri="{BB962C8B-B14F-4D97-AF65-F5344CB8AC3E}">
        <p14:creationId xmlns:p14="http://schemas.microsoft.com/office/powerpoint/2010/main" val="319457870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VIII. Mesure de similarité entre cas</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r>
              <a:rPr lang="fr-FR" sz="2600" dirty="0" smtClean="0"/>
              <a:t>En RàPC, on utilise les index des cas pour calculer la similarité :</a:t>
            </a:r>
          </a:p>
          <a:p>
            <a:r>
              <a:rPr lang="fr-FR" sz="2600" dirty="0" smtClean="0"/>
              <a:t>Dans notre cas d’étude : </a:t>
            </a:r>
          </a:p>
          <a:p>
            <a:pPr lvl="1"/>
            <a:r>
              <a:rPr lang="fr-FR" sz="2300" dirty="0" smtClean="0"/>
              <a:t>Les caractéristiques Image</a:t>
            </a:r>
          </a:p>
          <a:p>
            <a:pPr lvl="1"/>
            <a:r>
              <a:rPr lang="fr-FR" sz="2300" dirty="0" smtClean="0"/>
              <a:t>Les caractéristiques </a:t>
            </a:r>
            <a:r>
              <a:rPr lang="fr-FR" sz="2300" dirty="0" err="1" smtClean="0"/>
              <a:t>Non-Image</a:t>
            </a:r>
            <a:endParaRPr lang="fr-FR" sz="2300" dirty="0" smtClean="0"/>
          </a:p>
          <a:p>
            <a:pPr lvl="1"/>
            <a:r>
              <a:rPr lang="fr-FR" sz="2300" dirty="0" smtClean="0"/>
              <a:t>(La position floue de la tumeur)</a:t>
            </a:r>
          </a:p>
          <a:p>
            <a:r>
              <a:rPr lang="fr-FR" sz="2600" dirty="0" smtClean="0"/>
              <a:t>Les données ne sont pas toujours numériques (ex: relations spatiales)</a:t>
            </a:r>
          </a:p>
          <a:p>
            <a:r>
              <a:rPr lang="fr-FR" sz="2600" dirty="0" smtClean="0"/>
              <a:t>Pour les données numériques, on utilise des fonctions de distances métriques</a:t>
            </a:r>
          </a:p>
          <a:p>
            <a:endParaRPr lang="fr-FR" sz="2600" dirty="0" smtClean="0"/>
          </a:p>
          <a:p>
            <a:pPr marL="457200" lvl="1" indent="0">
              <a:buNone/>
            </a:pPr>
            <a:endParaRPr lang="fr-FR" sz="1800" dirty="0" smtClean="0"/>
          </a:p>
          <a:p>
            <a:pPr marL="457200" lvl="1" indent="0">
              <a:buNone/>
            </a:pPr>
            <a:endParaRPr lang="fr-FR" sz="1800"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85</a:t>
            </a:fld>
            <a:endParaRPr lang="en-US" dirty="0"/>
          </a:p>
        </p:txBody>
      </p:sp>
      <p:sp>
        <p:nvSpPr>
          <p:cNvPr id="4" name="Accolade fermante 3"/>
          <p:cNvSpPr/>
          <p:nvPr/>
        </p:nvSpPr>
        <p:spPr>
          <a:xfrm>
            <a:off x="6588201" y="2355139"/>
            <a:ext cx="369277" cy="1336430"/>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6" name="ZoneTexte 5"/>
          <p:cNvSpPr txBox="1"/>
          <p:nvPr/>
        </p:nvSpPr>
        <p:spPr>
          <a:xfrm>
            <a:off x="7227278" y="2623244"/>
            <a:ext cx="3073948" cy="800219"/>
          </a:xfrm>
          <a:prstGeom prst="rect">
            <a:avLst/>
          </a:prstGeom>
          <a:noFill/>
        </p:spPr>
        <p:txBody>
          <a:bodyPr wrap="square" rtlCol="0">
            <a:spAutoFit/>
          </a:bodyPr>
          <a:lstStyle/>
          <a:p>
            <a:r>
              <a:rPr lang="fr-FR" sz="2300" dirty="0" smtClean="0"/>
              <a:t>Les caractéristiques de la partie Problème</a:t>
            </a:r>
            <a:endParaRPr lang="fr-FR" sz="2300" dirty="0"/>
          </a:p>
        </p:txBody>
      </p:sp>
    </p:spTree>
    <p:extLst>
      <p:ext uri="{BB962C8B-B14F-4D97-AF65-F5344CB8AC3E}">
        <p14:creationId xmlns:p14="http://schemas.microsoft.com/office/powerpoint/2010/main" val="353606169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VIII. Mesure de similarité entre cas</a:t>
            </a:r>
            <a:br>
              <a:rPr lang="fr-FR" dirty="0" smtClean="0"/>
            </a:br>
            <a:endParaRPr lang="fr-FR" dirty="0"/>
          </a:p>
        </p:txBody>
      </p:sp>
      <mc:AlternateContent xmlns:mc="http://schemas.openxmlformats.org/markup-compatibility/2006">
        <mc:Choice xmlns:a14="http://schemas.microsoft.com/office/drawing/2010/main" Requires="a14">
          <p:sp>
            <p:nvSpPr>
              <p:cNvPr id="3" name="Espace réservé du contenu 2"/>
              <p:cNvSpPr>
                <a:spLocks noGrp="1"/>
              </p:cNvSpPr>
              <p:nvPr>
                <p:ph idx="1"/>
              </p:nvPr>
            </p:nvSpPr>
            <p:spPr>
              <a:xfrm>
                <a:off x="1484310" y="1150883"/>
                <a:ext cx="10577061" cy="5081373"/>
              </a:xfrm>
            </p:spPr>
            <p:txBody>
              <a:bodyPr anchor="t">
                <a:normAutofit/>
              </a:bodyPr>
              <a:lstStyle/>
              <a:p>
                <a:r>
                  <a:rPr lang="fr-FR" sz="2600" dirty="0" smtClean="0"/>
                  <a:t>Fonctions de </a:t>
                </a:r>
                <a:r>
                  <a:rPr lang="fr-FR" sz="2600" b="1" dirty="0" smtClean="0">
                    <a:solidFill>
                      <a:srgbClr val="FF0000"/>
                    </a:solidFill>
                  </a:rPr>
                  <a:t>distance</a:t>
                </a:r>
                <a:r>
                  <a:rPr lang="fr-FR" sz="2600" dirty="0" smtClean="0">
                    <a:solidFill>
                      <a:srgbClr val="FF0000"/>
                    </a:solidFill>
                  </a:rPr>
                  <a:t> </a:t>
                </a:r>
                <a:r>
                  <a:rPr lang="fr-FR" sz="2600" dirty="0" smtClean="0"/>
                  <a:t>souvent utilisées (pour deux cas </a:t>
                </a:r>
                <a:r>
                  <a:rPr lang="fr-FR" sz="2600" dirty="0" smtClean="0">
                    <a:latin typeface="Cambria Math" panose="02040503050406030204" pitchFamily="18" charset="0"/>
                    <a:ea typeface="Cambria Math" panose="02040503050406030204" pitchFamily="18" charset="0"/>
                  </a:rPr>
                  <a:t>x</a:t>
                </a:r>
                <a:r>
                  <a:rPr lang="fr-FR" sz="2600" dirty="0" smtClean="0"/>
                  <a:t> et </a:t>
                </a:r>
                <a:r>
                  <a:rPr lang="fr-FR" sz="2600" dirty="0" smtClean="0">
                    <a:latin typeface="Cambria Math" panose="02040503050406030204" pitchFamily="18" charset="0"/>
                    <a:ea typeface="Cambria Math" panose="02040503050406030204" pitchFamily="18" charset="0"/>
                  </a:rPr>
                  <a:t>y</a:t>
                </a:r>
                <a:r>
                  <a:rPr lang="fr-FR" sz="2600" dirty="0" smtClean="0"/>
                  <a:t>): </a:t>
                </a:r>
              </a:p>
              <a:p>
                <a:pPr lvl="1">
                  <a:buFont typeface="Wingdings" panose="05000000000000000000" pitchFamily="2" charset="2"/>
                  <a:buChar char="Ø"/>
                </a:pPr>
                <a:endParaRPr lang="fr-FR" sz="2300" dirty="0" smtClean="0"/>
              </a:p>
              <a:p>
                <a:pPr lvl="1">
                  <a:buSzPct val="100000"/>
                  <a:buFont typeface="Wingdings" panose="05000000000000000000" pitchFamily="2" charset="2"/>
                  <a:buChar char="Ø"/>
                </a:pPr>
                <a:r>
                  <a:rPr lang="fr-FR" sz="2300" dirty="0" smtClean="0"/>
                  <a:t>Distance de Manhattan : </a:t>
                </a:r>
                <a:r>
                  <a:rPr lang="fr-FR" sz="2300" dirty="0" smtClean="0">
                    <a:latin typeface="Cambria Math" panose="02040503050406030204" pitchFamily="18" charset="0"/>
                    <a:ea typeface="Cambria Math" panose="02040503050406030204" pitchFamily="18" charset="0"/>
                    <a:cs typeface="Arial" panose="020B0604020202020204" pitchFamily="34" charset="0"/>
                  </a:rPr>
                  <a:t>d(</a:t>
                </a:r>
                <a:r>
                  <a:rPr lang="fr-FR" sz="2300" dirty="0" err="1" smtClean="0">
                    <a:latin typeface="Cambria Math" panose="02040503050406030204" pitchFamily="18" charset="0"/>
                    <a:ea typeface="Cambria Math" panose="02040503050406030204" pitchFamily="18" charset="0"/>
                    <a:cs typeface="Arial" panose="020B0604020202020204" pitchFamily="34" charset="0"/>
                  </a:rPr>
                  <a:t>x,y</a:t>
                </a:r>
                <a:r>
                  <a:rPr lang="fr-FR" sz="2300" dirty="0" smtClean="0">
                    <a:latin typeface="Cambria Math" panose="02040503050406030204" pitchFamily="18" charset="0"/>
                    <a:ea typeface="Cambria Math" panose="02040503050406030204" pitchFamily="18" charset="0"/>
                    <a:cs typeface="Arial" panose="020B0604020202020204" pitchFamily="34" charset="0"/>
                  </a:rPr>
                  <a:t>)</a:t>
                </a:r>
                <a:r>
                  <a:rPr lang="fr-FR" sz="2300" dirty="0" smtClean="0">
                    <a:latin typeface="Arial" panose="020B0604020202020204" pitchFamily="34" charset="0"/>
                    <a:cs typeface="Arial" panose="020B0604020202020204" pitchFamily="34" charset="0"/>
                  </a:rPr>
                  <a:t> </a:t>
                </a:r>
                <a:r>
                  <a:rPr lang="fr-FR" sz="2300" i="1" dirty="0" smtClean="0">
                    <a:latin typeface="Arial" panose="020B0604020202020204" pitchFamily="34" charset="0"/>
                    <a:cs typeface="Arial" panose="020B0604020202020204" pitchFamily="34" charset="0"/>
                  </a:rPr>
                  <a:t>= </a:t>
                </a:r>
                <a14:m>
                  <m:oMath xmlns:m="http://schemas.openxmlformats.org/officeDocument/2006/math">
                    <m:nary>
                      <m:naryPr>
                        <m:chr m:val="∑"/>
                        <m:ctrlPr>
                          <a:rPr lang="pt-BR" sz="2300" i="1" smtClean="0">
                            <a:latin typeface="Cambria Math" panose="02040503050406030204" pitchFamily="18" charset="0"/>
                          </a:rPr>
                        </m:ctrlPr>
                      </m:naryPr>
                      <m:sub>
                        <m:r>
                          <m:rPr>
                            <m:brk m:alnAt="23"/>
                          </m:rPr>
                          <a:rPr lang="fr-FR" sz="2300" b="0" i="1" smtClean="0">
                            <a:latin typeface="Cambria Math" panose="02040503050406030204" pitchFamily="18" charset="0"/>
                          </a:rPr>
                          <m:t>𝑖</m:t>
                        </m:r>
                        <m:r>
                          <a:rPr lang="pt-BR" sz="2300" i="1" smtClean="0">
                            <a:latin typeface="Cambria Math" panose="02040503050406030204" pitchFamily="18" charset="0"/>
                          </a:rPr>
                          <m:t>=</m:t>
                        </m:r>
                        <m:r>
                          <a:rPr lang="fr-FR" sz="2300" b="0" i="1" smtClean="0">
                            <a:latin typeface="Cambria Math" panose="02040503050406030204" pitchFamily="18" charset="0"/>
                          </a:rPr>
                          <m:t>1</m:t>
                        </m:r>
                      </m:sub>
                      <m:sup>
                        <m:r>
                          <a:rPr lang="pt-BR" sz="2300" i="1" smtClean="0">
                            <a:latin typeface="Cambria Math" panose="02040503050406030204" pitchFamily="18" charset="0"/>
                          </a:rPr>
                          <m:t>𝑛</m:t>
                        </m:r>
                      </m:sup>
                      <m:e>
                        <m:r>
                          <a:rPr lang="fr-FR" sz="2300" b="0" i="1" smtClean="0">
                            <a:latin typeface="Cambria Math" panose="02040503050406030204" pitchFamily="18" charset="0"/>
                          </a:rPr>
                          <m:t>|</m:t>
                        </m:r>
                        <m:r>
                          <a:rPr lang="fr-FR" sz="2300" b="0" i="1" smtClean="0">
                            <a:latin typeface="Cambria Math" panose="02040503050406030204" pitchFamily="18" charset="0"/>
                          </a:rPr>
                          <m:t>𝑥𝑖</m:t>
                        </m:r>
                        <m:r>
                          <a:rPr lang="fr-FR" sz="2300" b="0" i="1" smtClean="0">
                            <a:latin typeface="Cambria Math" panose="02040503050406030204" pitchFamily="18" charset="0"/>
                          </a:rPr>
                          <m:t>−</m:t>
                        </m:r>
                        <m:r>
                          <a:rPr lang="fr-FR" sz="2300" b="0" i="1" smtClean="0">
                            <a:latin typeface="Cambria Math" panose="02040503050406030204" pitchFamily="18" charset="0"/>
                          </a:rPr>
                          <m:t>𝑦𝑖</m:t>
                        </m:r>
                        <m:r>
                          <a:rPr lang="fr-FR" sz="2300" b="0" i="1" smtClean="0">
                            <a:latin typeface="Cambria Math" panose="02040503050406030204" pitchFamily="18" charset="0"/>
                          </a:rPr>
                          <m:t> |</m:t>
                        </m:r>
                      </m:e>
                    </m:nary>
                  </m:oMath>
                </a14:m>
                <a:r>
                  <a:rPr lang="fr-FR" sz="2300" i="1" dirty="0" smtClean="0"/>
                  <a:t> avec n le nb de </a:t>
                </a:r>
                <a:r>
                  <a:rPr lang="fr-FR" sz="2300" i="1" dirty="0" err="1" smtClean="0"/>
                  <a:t>caracs</a:t>
                </a:r>
                <a:r>
                  <a:rPr lang="fr-FR" sz="2300" i="1" dirty="0" smtClean="0"/>
                  <a:t> des cas</a:t>
                </a:r>
              </a:p>
              <a:p>
                <a:pPr lvl="1">
                  <a:buSzPct val="100000"/>
                  <a:buFont typeface="Wingdings" panose="05000000000000000000" pitchFamily="2" charset="2"/>
                  <a:buChar char="Ø"/>
                </a:pPr>
                <a:endParaRPr lang="fr-FR" sz="2500" i="1" dirty="0"/>
              </a:p>
              <a:p>
                <a:pPr lvl="1">
                  <a:buSzPct val="100000"/>
                  <a:buFont typeface="Wingdings" panose="05000000000000000000" pitchFamily="2" charset="2"/>
                  <a:buChar char="Ø"/>
                </a:pPr>
                <a:r>
                  <a:rPr lang="fr-FR" sz="2300" dirty="0" smtClean="0"/>
                  <a:t>Distance Euclidienne carrée : </a:t>
                </a:r>
                <a:r>
                  <a:rPr lang="fr-FR" sz="2300" dirty="0" smtClean="0">
                    <a:latin typeface="Cambria Math" panose="02040503050406030204" pitchFamily="18" charset="0"/>
                    <a:ea typeface="Cambria Math" panose="02040503050406030204" pitchFamily="18" charset="0"/>
                  </a:rPr>
                  <a:t>d(</a:t>
                </a:r>
                <a:r>
                  <a:rPr lang="fr-FR" sz="2300" dirty="0" err="1" smtClean="0">
                    <a:latin typeface="Cambria Math" panose="02040503050406030204" pitchFamily="18" charset="0"/>
                    <a:ea typeface="Cambria Math" panose="02040503050406030204" pitchFamily="18" charset="0"/>
                  </a:rPr>
                  <a:t>x,y</a:t>
                </a:r>
                <a:r>
                  <a:rPr lang="fr-FR" sz="2300" dirty="0" smtClean="0">
                    <a:latin typeface="Cambria Math" panose="02040503050406030204" pitchFamily="18" charset="0"/>
                    <a:ea typeface="Cambria Math" panose="02040503050406030204" pitchFamily="18" charset="0"/>
                  </a:rPr>
                  <a:t>) = </a:t>
                </a:r>
                <a14:m>
                  <m:oMath xmlns:m="http://schemas.openxmlformats.org/officeDocument/2006/math">
                    <m:nary>
                      <m:naryPr>
                        <m:chr m:val="∑"/>
                        <m:ctrlPr>
                          <a:rPr lang="pt-BR" sz="2300" i="1">
                            <a:latin typeface="Cambria Math" panose="02040503050406030204" pitchFamily="18" charset="0"/>
                          </a:rPr>
                        </m:ctrlPr>
                      </m:naryPr>
                      <m:sub>
                        <m:r>
                          <m:rPr>
                            <m:brk m:alnAt="23"/>
                          </m:rPr>
                          <a:rPr lang="fr-FR" sz="2300" i="1">
                            <a:latin typeface="Cambria Math" panose="02040503050406030204" pitchFamily="18" charset="0"/>
                          </a:rPr>
                          <m:t>𝑖</m:t>
                        </m:r>
                        <m:r>
                          <a:rPr lang="pt-BR" sz="2300" i="1">
                            <a:latin typeface="Cambria Math" panose="02040503050406030204" pitchFamily="18" charset="0"/>
                          </a:rPr>
                          <m:t>=</m:t>
                        </m:r>
                        <m:r>
                          <a:rPr lang="fr-FR" sz="2300" i="1">
                            <a:latin typeface="Cambria Math" panose="02040503050406030204" pitchFamily="18" charset="0"/>
                          </a:rPr>
                          <m:t>1</m:t>
                        </m:r>
                      </m:sub>
                      <m:sup>
                        <m:r>
                          <a:rPr lang="pt-BR" sz="2300" i="1">
                            <a:latin typeface="Cambria Math" panose="02040503050406030204" pitchFamily="18" charset="0"/>
                          </a:rPr>
                          <m:t>𝑛</m:t>
                        </m:r>
                      </m:sup>
                      <m:e>
                        <m:r>
                          <a:rPr lang="fr-FR" sz="2300" b="0" i="1" smtClean="0">
                            <a:latin typeface="Cambria Math" panose="02040503050406030204" pitchFamily="18" charset="0"/>
                          </a:rPr>
                          <m:t>(</m:t>
                        </m:r>
                        <m:r>
                          <a:rPr lang="fr-FR" sz="2300" i="1">
                            <a:latin typeface="Cambria Math" panose="02040503050406030204" pitchFamily="18" charset="0"/>
                          </a:rPr>
                          <m:t>𝑥</m:t>
                        </m:r>
                        <m:r>
                          <a:rPr lang="fr-FR" sz="2300" i="1" baseline="-25000">
                            <a:latin typeface="Cambria Math" panose="02040503050406030204" pitchFamily="18" charset="0"/>
                          </a:rPr>
                          <m:t>𝑖</m:t>
                        </m:r>
                        <m:r>
                          <a:rPr lang="fr-FR" sz="2300" i="1">
                            <a:latin typeface="Cambria Math" panose="02040503050406030204" pitchFamily="18" charset="0"/>
                          </a:rPr>
                          <m:t>−</m:t>
                        </m:r>
                        <m:r>
                          <a:rPr lang="fr-FR" sz="2300" i="1">
                            <a:latin typeface="Cambria Math" panose="02040503050406030204" pitchFamily="18" charset="0"/>
                          </a:rPr>
                          <m:t>𝑦𝑖</m:t>
                        </m:r>
                        <m:r>
                          <a:rPr lang="fr-FR" sz="2300" b="0" i="1" smtClean="0">
                            <a:latin typeface="Cambria Math" panose="02040503050406030204" pitchFamily="18" charset="0"/>
                          </a:rPr>
                          <m:t>)²</m:t>
                        </m:r>
                      </m:e>
                    </m:nary>
                  </m:oMath>
                </a14:m>
                <a:endParaRPr lang="fr-FR" sz="2300" dirty="0" smtClean="0"/>
              </a:p>
              <a:p>
                <a:pPr marL="457200" lvl="1" indent="0">
                  <a:buSzPct val="100000"/>
                  <a:buNone/>
                </a:pPr>
                <a:endParaRPr lang="fr-FR" sz="2500" dirty="0" smtClean="0">
                  <a:latin typeface="+mj-lt"/>
                </a:endParaRPr>
              </a:p>
              <a:p>
                <a:pPr lvl="1">
                  <a:buSzPct val="100000"/>
                  <a:buFont typeface="Wingdings" panose="05000000000000000000" pitchFamily="2" charset="2"/>
                  <a:buChar char="Ø"/>
                </a:pPr>
                <a:r>
                  <a:rPr lang="fr-FR" sz="2300" dirty="0" smtClean="0">
                    <a:latin typeface="+mj-lt"/>
                  </a:rPr>
                  <a:t>Autres (</a:t>
                </a:r>
                <a:r>
                  <a:rPr lang="fr-FR" sz="2300" dirty="0" err="1" smtClean="0">
                    <a:latin typeface="+mj-lt"/>
                  </a:rPr>
                  <a:t>Hamming</a:t>
                </a:r>
                <a:r>
                  <a:rPr lang="fr-FR" sz="2300" dirty="0" smtClean="0">
                    <a:latin typeface="+mj-lt"/>
                  </a:rPr>
                  <a:t>, Minkowski avec d’autres paramètres, Clark, etc.)</a:t>
                </a:r>
              </a:p>
              <a:p>
                <a:pPr marL="457200" lvl="1" indent="0">
                  <a:buNone/>
                </a:pPr>
                <a:endParaRPr lang="fr-FR" sz="2500" dirty="0" smtClean="0">
                  <a:latin typeface="+mj-lt"/>
                </a:endParaRPr>
              </a:p>
              <a:p>
                <a:pPr marL="457200" lvl="1" indent="0">
                  <a:buNone/>
                </a:pPr>
                <a:endParaRPr lang="fr-FR" sz="1800" dirty="0" smtClean="0"/>
              </a:p>
            </p:txBody>
          </p:sp>
        </mc:Choice>
        <mc:Fallback>
          <p:sp>
            <p:nvSpPr>
              <p:cNvPr id="3" name="Espace réservé du contenu 2"/>
              <p:cNvSpPr>
                <a:spLocks noGrp="1" noRot="1" noChangeAspect="1" noMove="1" noResize="1" noEditPoints="1" noAdjustHandles="1" noChangeArrowheads="1" noChangeShapeType="1" noTextEdit="1"/>
              </p:cNvSpPr>
              <p:nvPr>
                <p:ph idx="1"/>
              </p:nvPr>
            </p:nvSpPr>
            <p:spPr>
              <a:xfrm>
                <a:off x="1484310" y="1150883"/>
                <a:ext cx="10577061" cy="5081373"/>
              </a:xfrm>
              <a:blipFill rotWithShape="0">
                <a:blip r:embed="rId3"/>
                <a:stretch>
                  <a:fillRect l="-1728" t="-4322"/>
                </a:stretch>
              </a:blipFill>
            </p:spPr>
            <p:txBody>
              <a:bodyPr/>
              <a:lstStyle/>
              <a:p>
                <a:r>
                  <a:rPr lang="fr-FR">
                    <a:noFill/>
                  </a:rPr>
                  <a:t> </a:t>
                </a:r>
              </a:p>
            </p:txBody>
          </p:sp>
        </mc:Fallback>
      </mc:AlternateContent>
      <p:sp>
        <p:nvSpPr>
          <p:cNvPr id="5" name="Espace réservé du numéro de diapositive 4"/>
          <p:cNvSpPr>
            <a:spLocks noGrp="1"/>
          </p:cNvSpPr>
          <p:nvPr>
            <p:ph type="sldNum" sz="quarter" idx="12"/>
          </p:nvPr>
        </p:nvSpPr>
        <p:spPr/>
        <p:txBody>
          <a:bodyPr/>
          <a:lstStyle/>
          <a:p>
            <a:fld id="{D57F1E4F-1CFF-5643-939E-217C01CDF565}" type="slidenum">
              <a:rPr lang="en-US" smtClean="0"/>
              <a:pPr/>
              <a:t>86</a:t>
            </a:fld>
            <a:endParaRPr lang="en-US" dirty="0"/>
          </a:p>
        </p:txBody>
      </p:sp>
      <p:sp>
        <p:nvSpPr>
          <p:cNvPr id="7" name="ZoneTexte 6"/>
          <p:cNvSpPr txBox="1"/>
          <p:nvPr/>
        </p:nvSpPr>
        <p:spPr>
          <a:xfrm>
            <a:off x="4431870" y="5557855"/>
            <a:ext cx="4969305" cy="369332"/>
          </a:xfrm>
          <a:prstGeom prst="rect">
            <a:avLst/>
          </a:prstGeom>
          <a:noFill/>
        </p:spPr>
        <p:txBody>
          <a:bodyPr wrap="square" rtlCol="0">
            <a:spAutoFit/>
          </a:bodyPr>
          <a:lstStyle/>
          <a:p>
            <a:r>
              <a:rPr lang="fr-FR" dirty="0" smtClean="0"/>
              <a:t>[</a:t>
            </a:r>
            <a:r>
              <a:rPr lang="fr-FR" dirty="0" err="1" smtClean="0"/>
              <a:t>Burkhard</a:t>
            </a:r>
            <a:r>
              <a:rPr lang="fr-FR" dirty="0" smtClean="0"/>
              <a:t>] [</a:t>
            </a:r>
            <a:r>
              <a:rPr lang="fr-FR" dirty="0" err="1" smtClean="0"/>
              <a:t>Finnie</a:t>
            </a:r>
            <a:r>
              <a:rPr lang="fr-FR" dirty="0" smtClean="0"/>
              <a:t>] [</a:t>
            </a:r>
            <a:r>
              <a:rPr lang="fr-FR" dirty="0" err="1" smtClean="0"/>
              <a:t>Garrell</a:t>
            </a:r>
            <a:r>
              <a:rPr lang="fr-FR" dirty="0" smtClean="0"/>
              <a:t>]</a:t>
            </a:r>
            <a:endParaRPr lang="fr-FR" dirty="0"/>
          </a:p>
        </p:txBody>
      </p:sp>
    </p:spTree>
    <p:extLst>
      <p:ext uri="{BB962C8B-B14F-4D97-AF65-F5344CB8AC3E}">
        <p14:creationId xmlns:p14="http://schemas.microsoft.com/office/powerpoint/2010/main" val="395667707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VIII. Mesure de similarité entre cas</a:t>
            </a:r>
            <a:br>
              <a:rPr lang="fr-FR" dirty="0" smtClean="0"/>
            </a:br>
            <a:endParaRPr lang="fr-FR" dirty="0"/>
          </a:p>
        </p:txBody>
      </p:sp>
      <mc:AlternateContent xmlns:mc="http://schemas.openxmlformats.org/markup-compatibility/2006">
        <mc:Choice xmlns:a14="http://schemas.microsoft.com/office/drawing/2010/main" Requires="a14">
          <p:sp>
            <p:nvSpPr>
              <p:cNvPr id="3" name="Espace réservé du contenu 2"/>
              <p:cNvSpPr>
                <a:spLocks noGrp="1"/>
              </p:cNvSpPr>
              <p:nvPr>
                <p:ph idx="1"/>
              </p:nvPr>
            </p:nvSpPr>
            <p:spPr>
              <a:xfrm>
                <a:off x="1484310" y="1150883"/>
                <a:ext cx="10577061" cy="5081373"/>
              </a:xfrm>
            </p:spPr>
            <p:txBody>
              <a:bodyPr anchor="t">
                <a:normAutofit/>
              </a:bodyPr>
              <a:lstStyle/>
              <a:p>
                <a:r>
                  <a:rPr lang="fr-FR" sz="2600" dirty="0" smtClean="0"/>
                  <a:t>Fonctions de </a:t>
                </a:r>
                <a:r>
                  <a:rPr lang="fr-FR" sz="2600" b="1" dirty="0" smtClean="0">
                    <a:solidFill>
                      <a:srgbClr val="FF0000"/>
                    </a:solidFill>
                  </a:rPr>
                  <a:t>similarité</a:t>
                </a:r>
                <a:r>
                  <a:rPr lang="fr-FR" sz="2600" dirty="0" smtClean="0">
                    <a:solidFill>
                      <a:srgbClr val="FF0000"/>
                    </a:solidFill>
                  </a:rPr>
                  <a:t> </a:t>
                </a:r>
                <a:r>
                  <a:rPr lang="fr-FR" sz="2600" dirty="0" smtClean="0"/>
                  <a:t>souvent utilisées (pour deux cas </a:t>
                </a:r>
                <a:r>
                  <a:rPr lang="fr-FR" sz="2600" dirty="0" smtClean="0">
                    <a:latin typeface="Cambria Math" panose="02040503050406030204" pitchFamily="18" charset="0"/>
                    <a:ea typeface="Cambria Math" panose="02040503050406030204" pitchFamily="18" charset="0"/>
                  </a:rPr>
                  <a:t>x</a:t>
                </a:r>
                <a:r>
                  <a:rPr lang="fr-FR" sz="2600" dirty="0" smtClean="0"/>
                  <a:t> et </a:t>
                </a:r>
                <a:r>
                  <a:rPr lang="fr-FR" sz="2600" dirty="0" smtClean="0">
                    <a:latin typeface="Cambria Math" panose="02040503050406030204" pitchFamily="18" charset="0"/>
                    <a:ea typeface="Cambria Math" panose="02040503050406030204" pitchFamily="18" charset="0"/>
                  </a:rPr>
                  <a:t>y</a:t>
                </a:r>
                <a:r>
                  <a:rPr lang="fr-FR" sz="2600" dirty="0" smtClean="0"/>
                  <a:t>): </a:t>
                </a:r>
              </a:p>
              <a:p>
                <a:pPr marL="0" indent="0">
                  <a:buSzPct val="100000"/>
                  <a:buNone/>
                </a:pPr>
                <a:endParaRPr lang="fr-FR" sz="1200" dirty="0" smtClean="0"/>
              </a:p>
              <a:p>
                <a:pPr lvl="1">
                  <a:buSzPct val="100000"/>
                  <a:buFont typeface="Wingdings" panose="05000000000000000000" pitchFamily="2" charset="2"/>
                  <a:buChar char="Ø"/>
                </a:pPr>
                <a:r>
                  <a:rPr lang="fr-FR" sz="2300" dirty="0"/>
                  <a:t>Première similarité métrique : </a:t>
                </a:r>
                <a:r>
                  <a:rPr lang="fr-FR" sz="2300" dirty="0">
                    <a:latin typeface="Cambria Math" panose="02040503050406030204" pitchFamily="18" charset="0"/>
                    <a:ea typeface="Cambria Math" panose="02040503050406030204" pitchFamily="18" charset="0"/>
                    <a:cs typeface="Arial" panose="020B0604020202020204" pitchFamily="34" charset="0"/>
                  </a:rPr>
                  <a:t>S(</a:t>
                </a:r>
                <a:r>
                  <a:rPr lang="fr-FR" sz="2300" dirty="0" err="1">
                    <a:latin typeface="Cambria Math" panose="02040503050406030204" pitchFamily="18" charset="0"/>
                    <a:ea typeface="Cambria Math" panose="02040503050406030204" pitchFamily="18" charset="0"/>
                    <a:cs typeface="Arial" panose="020B0604020202020204" pitchFamily="34" charset="0"/>
                  </a:rPr>
                  <a:t>x,y</a:t>
                </a:r>
                <a:r>
                  <a:rPr lang="fr-FR" sz="2300" dirty="0">
                    <a:latin typeface="Cambria Math" panose="02040503050406030204" pitchFamily="18" charset="0"/>
                    <a:ea typeface="Cambria Math" panose="02040503050406030204" pitchFamily="18" charset="0"/>
                    <a:cs typeface="Arial" panose="020B0604020202020204" pitchFamily="34" charset="0"/>
                  </a:rPr>
                  <a:t>) = </a:t>
                </a:r>
                <a:r>
                  <a:rPr lang="fr-FR" sz="2300" dirty="0">
                    <a:latin typeface="Cambria Math" panose="02040503050406030204" pitchFamily="18" charset="0"/>
                    <a:ea typeface="Cambria Math" panose="02040503050406030204" pitchFamily="18" charset="0"/>
                  </a:rPr>
                  <a:t>1 – d(</a:t>
                </a:r>
                <a:r>
                  <a:rPr lang="fr-FR" sz="2300" dirty="0" err="1">
                    <a:latin typeface="Cambria Math" panose="02040503050406030204" pitchFamily="18" charset="0"/>
                    <a:ea typeface="Cambria Math" panose="02040503050406030204" pitchFamily="18" charset="0"/>
                  </a:rPr>
                  <a:t>x,y</a:t>
                </a:r>
                <a:r>
                  <a:rPr lang="fr-FR" sz="2300" dirty="0">
                    <a:latin typeface="Cambria Math" panose="02040503050406030204" pitchFamily="18" charset="0"/>
                    <a:ea typeface="Cambria Math" panose="02040503050406030204" pitchFamily="18" charset="0"/>
                  </a:rPr>
                  <a:t>)</a:t>
                </a:r>
              </a:p>
              <a:p>
                <a:pPr lvl="1">
                  <a:buSzPct val="100000"/>
                  <a:buFont typeface="Wingdings" panose="05000000000000000000" pitchFamily="2" charset="2"/>
                  <a:buChar char="Ø"/>
                </a:pPr>
                <a:r>
                  <a:rPr lang="fr-FR" sz="2300" dirty="0"/>
                  <a:t>Deuxième similarité métrique : </a:t>
                </a:r>
                <a:r>
                  <a:rPr lang="fr-FR" sz="2300" dirty="0">
                    <a:latin typeface="Cambria Math" panose="02040503050406030204" pitchFamily="18" charset="0"/>
                    <a:ea typeface="Cambria Math" panose="02040503050406030204" pitchFamily="18" charset="0"/>
                    <a:cs typeface="Arial" panose="020B0604020202020204" pitchFamily="34" charset="0"/>
                  </a:rPr>
                  <a:t>S(x,y)</a:t>
                </a:r>
                <a:r>
                  <a:rPr lang="fr-FR" sz="2300" dirty="0">
                    <a:latin typeface="Arial" panose="020B0604020202020204" pitchFamily="34" charset="0"/>
                    <a:cs typeface="Arial" panose="020B0604020202020204" pitchFamily="34" charset="0"/>
                  </a:rPr>
                  <a:t> </a:t>
                </a:r>
                <a14:m>
                  <m:oMath xmlns:m="http://schemas.openxmlformats.org/officeDocument/2006/math">
                    <m:r>
                      <a:rPr lang="fr-FR" sz="2300" i="1">
                        <a:latin typeface="Cambria Math" panose="02040503050406030204" pitchFamily="18" charset="0"/>
                      </a:rPr>
                      <m:t>=</m:t>
                    </m:r>
                    <m:f>
                      <m:fPr>
                        <m:ctrlPr>
                          <a:rPr lang="fr-FR" sz="2300" i="1">
                            <a:latin typeface="Cambria Math" panose="02040503050406030204" pitchFamily="18" charset="0"/>
                          </a:rPr>
                        </m:ctrlPr>
                      </m:fPr>
                      <m:num>
                        <m:r>
                          <a:rPr lang="fr-FR" sz="2300" i="1">
                            <a:latin typeface="Cambria Math" panose="02040503050406030204" pitchFamily="18" charset="0"/>
                          </a:rPr>
                          <m:t>1</m:t>
                        </m:r>
                      </m:num>
                      <m:den>
                        <m:r>
                          <a:rPr lang="fr-FR" sz="2300" i="1">
                            <a:latin typeface="Cambria Math" panose="02040503050406030204" pitchFamily="18" charset="0"/>
                          </a:rPr>
                          <m:t>1+</m:t>
                        </m:r>
                        <m:r>
                          <a:rPr lang="fr-FR" sz="2300" i="1">
                            <a:latin typeface="Cambria Math" panose="02040503050406030204" pitchFamily="18" charset="0"/>
                          </a:rPr>
                          <m:t>𝑑</m:t>
                        </m:r>
                        <m:r>
                          <a:rPr lang="fr-FR" sz="2300" i="1">
                            <a:latin typeface="Cambria Math" panose="02040503050406030204" pitchFamily="18" charset="0"/>
                          </a:rPr>
                          <m:t>(</m:t>
                        </m:r>
                        <m:r>
                          <a:rPr lang="fr-FR" sz="2300" i="1">
                            <a:latin typeface="Cambria Math" panose="02040503050406030204" pitchFamily="18" charset="0"/>
                          </a:rPr>
                          <m:t>𝑥</m:t>
                        </m:r>
                        <m:r>
                          <a:rPr lang="fr-FR" sz="2300" i="1">
                            <a:latin typeface="Cambria Math" panose="02040503050406030204" pitchFamily="18" charset="0"/>
                          </a:rPr>
                          <m:t>,</m:t>
                        </m:r>
                        <m:r>
                          <a:rPr lang="fr-FR" sz="2300" i="1">
                            <a:latin typeface="Cambria Math" panose="02040503050406030204" pitchFamily="18" charset="0"/>
                          </a:rPr>
                          <m:t>𝑦</m:t>
                        </m:r>
                        <m:r>
                          <a:rPr lang="fr-FR" sz="2300" i="1">
                            <a:latin typeface="Cambria Math" panose="02040503050406030204" pitchFamily="18" charset="0"/>
                          </a:rPr>
                          <m:t>)</m:t>
                        </m:r>
                      </m:den>
                    </m:f>
                  </m:oMath>
                </a14:m>
                <a:endParaRPr lang="fr-FR" sz="2300" dirty="0">
                  <a:latin typeface="Arial" panose="020B0604020202020204" pitchFamily="34" charset="0"/>
                </a:endParaRPr>
              </a:p>
              <a:p>
                <a:pPr lvl="1">
                  <a:buSzPct val="100000"/>
                  <a:buFont typeface="Wingdings" panose="05000000000000000000" pitchFamily="2" charset="2"/>
                  <a:buChar char="Ø"/>
                </a:pPr>
                <a:r>
                  <a:rPr lang="fr-FR" sz="2300" dirty="0"/>
                  <a:t>Troisième similarité métrique : </a:t>
                </a:r>
                <a:r>
                  <a:rPr lang="fr-FR" sz="2300" dirty="0">
                    <a:latin typeface="Cambria Math" panose="02040503050406030204" pitchFamily="18" charset="0"/>
                    <a:ea typeface="Cambria Math" panose="02040503050406030204" pitchFamily="18" charset="0"/>
                  </a:rPr>
                  <a:t>S(</a:t>
                </a:r>
                <a:r>
                  <a:rPr lang="fr-FR" sz="2300" dirty="0" err="1">
                    <a:latin typeface="Cambria Math" panose="02040503050406030204" pitchFamily="18" charset="0"/>
                    <a:ea typeface="Cambria Math" panose="02040503050406030204" pitchFamily="18" charset="0"/>
                  </a:rPr>
                  <a:t>x,y</a:t>
                </a:r>
                <a:r>
                  <a:rPr lang="fr-FR" sz="2300" dirty="0">
                    <a:latin typeface="Cambria Math" panose="02040503050406030204" pitchFamily="18" charset="0"/>
                    <a:ea typeface="Cambria Math" panose="02040503050406030204" pitchFamily="18" charset="0"/>
                  </a:rPr>
                  <a:t>) = </a:t>
                </a:r>
                <a14:m>
                  <m:oMath xmlns:m="http://schemas.openxmlformats.org/officeDocument/2006/math">
                    <m:f>
                      <m:fPr>
                        <m:ctrlPr>
                          <a:rPr lang="fr-FR" sz="2300" i="1">
                            <a:latin typeface="Cambria Math" panose="02040503050406030204" pitchFamily="18" charset="0"/>
                            <a:ea typeface="Cambria Math" panose="02040503050406030204" pitchFamily="18" charset="0"/>
                          </a:rPr>
                        </m:ctrlPr>
                      </m:fPr>
                      <m:num>
                        <m:r>
                          <a:rPr lang="fr-FR" sz="2300" i="1">
                            <a:latin typeface="Cambria Math" panose="02040503050406030204" pitchFamily="18" charset="0"/>
                            <a:ea typeface="Cambria Math" panose="02040503050406030204" pitchFamily="18" charset="0"/>
                          </a:rPr>
                          <m:t>1</m:t>
                        </m:r>
                      </m:num>
                      <m:den>
                        <m:r>
                          <a:rPr lang="fr-FR" sz="2300" i="1">
                            <a:latin typeface="Cambria Math" panose="02040503050406030204" pitchFamily="18" charset="0"/>
                            <a:ea typeface="Cambria Math" panose="02040503050406030204" pitchFamily="18" charset="0"/>
                          </a:rPr>
                          <m:t>𝑛</m:t>
                        </m:r>
                      </m:den>
                    </m:f>
                    <m:r>
                      <a:rPr lang="fr-FR" sz="2300" i="1">
                        <a:latin typeface="Cambria Math" panose="02040503050406030204" pitchFamily="18" charset="0"/>
                        <a:ea typeface="Cambria Math" panose="02040503050406030204" pitchFamily="18" charset="0"/>
                      </a:rPr>
                      <m:t> ∗ </m:t>
                    </m:r>
                    <m:nary>
                      <m:naryPr>
                        <m:chr m:val="∑"/>
                        <m:limLoc m:val="subSup"/>
                        <m:ctrlPr>
                          <a:rPr lang="fr-FR" sz="2300" i="1">
                            <a:latin typeface="Cambria Math" panose="02040503050406030204" pitchFamily="18" charset="0"/>
                            <a:ea typeface="Cambria Math" panose="02040503050406030204" pitchFamily="18" charset="0"/>
                          </a:rPr>
                        </m:ctrlPr>
                      </m:naryPr>
                      <m:sub>
                        <m:r>
                          <m:rPr>
                            <m:brk m:alnAt="25"/>
                          </m:rPr>
                          <a:rPr lang="fr-FR" sz="2300" i="1">
                            <a:latin typeface="Cambria Math" panose="02040503050406030204" pitchFamily="18" charset="0"/>
                            <a:ea typeface="Cambria Math" panose="02040503050406030204" pitchFamily="18" charset="0"/>
                          </a:rPr>
                          <m:t>𝑖</m:t>
                        </m:r>
                        <m:r>
                          <a:rPr lang="fr-FR" sz="2300" i="1">
                            <a:latin typeface="Cambria Math" panose="02040503050406030204" pitchFamily="18" charset="0"/>
                            <a:ea typeface="Cambria Math" panose="02040503050406030204" pitchFamily="18" charset="0"/>
                          </a:rPr>
                          <m:t>=1</m:t>
                        </m:r>
                      </m:sub>
                      <m:sup>
                        <m:r>
                          <a:rPr lang="fr-FR" sz="2300" i="1">
                            <a:latin typeface="Cambria Math" panose="02040503050406030204" pitchFamily="18" charset="0"/>
                            <a:ea typeface="Cambria Math" panose="02040503050406030204" pitchFamily="18" charset="0"/>
                          </a:rPr>
                          <m:t>𝑛</m:t>
                        </m:r>
                      </m:sup>
                      <m:e>
                        <m:f>
                          <m:fPr>
                            <m:ctrlPr>
                              <a:rPr lang="fr-FR" sz="2300" i="1">
                                <a:latin typeface="Cambria Math" panose="02040503050406030204" pitchFamily="18" charset="0"/>
                                <a:ea typeface="Cambria Math" panose="02040503050406030204" pitchFamily="18" charset="0"/>
                              </a:rPr>
                            </m:ctrlPr>
                          </m:fPr>
                          <m:num>
                            <m:r>
                              <a:rPr lang="fr-FR" sz="2300" i="1">
                                <a:latin typeface="Cambria Math" panose="02040503050406030204" pitchFamily="18" charset="0"/>
                                <a:ea typeface="Cambria Math" panose="02040503050406030204" pitchFamily="18" charset="0"/>
                              </a:rPr>
                              <m:t>1</m:t>
                            </m:r>
                          </m:num>
                          <m:den>
                            <m:r>
                              <a:rPr lang="fr-FR" sz="2300" i="1">
                                <a:latin typeface="Cambria Math" panose="02040503050406030204" pitchFamily="18" charset="0"/>
                                <a:ea typeface="Cambria Math" panose="02040503050406030204" pitchFamily="18" charset="0"/>
                              </a:rPr>
                              <m:t>1+| </m:t>
                            </m:r>
                            <m:r>
                              <a:rPr lang="fr-FR" sz="2300" i="1">
                                <a:latin typeface="Cambria Math" panose="02040503050406030204" pitchFamily="18" charset="0"/>
                                <a:ea typeface="Cambria Math" panose="02040503050406030204" pitchFamily="18" charset="0"/>
                              </a:rPr>
                              <m:t>𝑥𝑖</m:t>
                            </m:r>
                            <m:r>
                              <a:rPr lang="fr-FR" sz="2300" i="1">
                                <a:latin typeface="Cambria Math" panose="02040503050406030204" pitchFamily="18" charset="0"/>
                                <a:ea typeface="Cambria Math" panose="02040503050406030204" pitchFamily="18" charset="0"/>
                              </a:rPr>
                              <m:t> −</m:t>
                            </m:r>
                            <m:r>
                              <a:rPr lang="fr-FR" sz="2300" i="1">
                                <a:latin typeface="Cambria Math" panose="02040503050406030204" pitchFamily="18" charset="0"/>
                                <a:ea typeface="Cambria Math" panose="02040503050406030204" pitchFamily="18" charset="0"/>
                              </a:rPr>
                              <m:t>𝑦𝑖</m:t>
                            </m:r>
                            <m:r>
                              <a:rPr lang="fr-FR" sz="2300" i="1">
                                <a:latin typeface="Cambria Math" panose="02040503050406030204" pitchFamily="18" charset="0"/>
                                <a:ea typeface="Cambria Math" panose="02040503050406030204" pitchFamily="18" charset="0"/>
                              </a:rPr>
                              <m:t> |</m:t>
                            </m:r>
                          </m:den>
                        </m:f>
                      </m:e>
                    </m:nary>
                  </m:oMath>
                </a14:m>
                <a:endParaRPr lang="fr-FR" sz="2300" dirty="0"/>
              </a:p>
              <a:p>
                <a:pPr lvl="1">
                  <a:buSzPct val="100000"/>
                  <a:buFont typeface="Wingdings" panose="05000000000000000000" pitchFamily="2" charset="2"/>
                  <a:buChar char="Ø"/>
                </a:pPr>
                <a:r>
                  <a:rPr lang="fr-FR" sz="2300" dirty="0"/>
                  <a:t>Similarité floue : </a:t>
                </a:r>
                <a:r>
                  <a:rPr lang="fr-FR" sz="2300" dirty="0">
                    <a:latin typeface="Cambria Math" panose="02040503050406030204" pitchFamily="18" charset="0"/>
                    <a:ea typeface="Cambria Math" panose="02040503050406030204" pitchFamily="18" charset="0"/>
                    <a:cs typeface="Arial" panose="020B0604020202020204" pitchFamily="34" charset="0"/>
                  </a:rPr>
                  <a:t>S(</a:t>
                </a:r>
                <a:r>
                  <a:rPr lang="fr-FR" sz="2300" dirty="0" err="1">
                    <a:latin typeface="Cambria Math" panose="02040503050406030204" pitchFamily="18" charset="0"/>
                    <a:ea typeface="Cambria Math" panose="02040503050406030204" pitchFamily="18" charset="0"/>
                    <a:cs typeface="Arial" panose="020B0604020202020204" pitchFamily="34" charset="0"/>
                  </a:rPr>
                  <a:t>x,y</a:t>
                </a:r>
                <a:r>
                  <a:rPr lang="fr-FR" sz="2300" dirty="0">
                    <a:latin typeface="Cambria Math" panose="02040503050406030204" pitchFamily="18" charset="0"/>
                    <a:ea typeface="Cambria Math" panose="02040503050406030204" pitchFamily="18" charset="0"/>
                    <a:cs typeface="Arial" panose="020B0604020202020204" pitchFamily="34" charset="0"/>
                  </a:rPr>
                  <a:t>)</a:t>
                </a:r>
                <a:r>
                  <a:rPr lang="fr-FR" sz="2300" dirty="0">
                    <a:latin typeface="Cambria Math" panose="02040503050406030204" pitchFamily="18" charset="0"/>
                    <a:ea typeface="Cambria Math" panose="02040503050406030204" pitchFamily="18" charset="0"/>
                  </a:rPr>
                  <a:t> </a:t>
                </a:r>
                <a14:m>
                  <m:oMath xmlns:m="http://schemas.openxmlformats.org/officeDocument/2006/math">
                    <m:r>
                      <a:rPr lang="fr-FR" sz="2300" i="1">
                        <a:latin typeface="Cambria Math" panose="02040503050406030204" pitchFamily="18" charset="0"/>
                      </a:rPr>
                      <m:t>=</m:t>
                    </m:r>
                    <m:sSup>
                      <m:sSupPr>
                        <m:ctrlPr>
                          <a:rPr lang="fr-FR" sz="2300" i="1">
                            <a:latin typeface="Cambria Math" panose="02040503050406030204" pitchFamily="18" charset="0"/>
                          </a:rPr>
                        </m:ctrlPr>
                      </m:sSupPr>
                      <m:e>
                        <m:sSup>
                          <m:sSupPr>
                            <m:ctrlPr>
                              <a:rPr lang="fr-FR" sz="2300" i="1">
                                <a:latin typeface="Cambria Math" panose="02040503050406030204" pitchFamily="18" charset="0"/>
                              </a:rPr>
                            </m:ctrlPr>
                          </m:sSupPr>
                          <m:e>
                            <m:r>
                              <a:rPr lang="fr-FR" sz="2300" i="1">
                                <a:latin typeface="Cambria Math" panose="02040503050406030204" pitchFamily="18" charset="0"/>
                              </a:rPr>
                              <m:t>𝑒</m:t>
                            </m:r>
                          </m:e>
                          <m:sup>
                            <m:r>
                              <a:rPr lang="fr-FR" sz="2300" i="1">
                                <a:latin typeface="Cambria Math" panose="02040503050406030204" pitchFamily="18" charset="0"/>
                              </a:rPr>
                              <m:t>−</m:t>
                            </m:r>
                            <m:r>
                              <a:rPr lang="fr-FR" sz="2300" i="1">
                                <a:latin typeface="Cambria Math" panose="02040503050406030204" pitchFamily="18" charset="0"/>
                                <a:ea typeface="Cambria Math" panose="02040503050406030204" pitchFamily="18" charset="0"/>
                              </a:rPr>
                              <m:t>𝛽</m:t>
                            </m:r>
                            <m:r>
                              <a:rPr lang="fr-FR" sz="2300" i="1">
                                <a:latin typeface="Cambria Math" panose="02040503050406030204" pitchFamily="18" charset="0"/>
                                <a:ea typeface="Cambria Math" panose="02040503050406030204" pitchFamily="18" charset="0"/>
                              </a:rPr>
                              <m:t>|</m:t>
                            </m:r>
                            <m:r>
                              <a:rPr lang="fr-FR" sz="2300" i="1">
                                <a:latin typeface="Cambria Math" panose="02040503050406030204" pitchFamily="18" charset="0"/>
                                <a:ea typeface="Cambria Math" panose="02040503050406030204" pitchFamily="18" charset="0"/>
                              </a:rPr>
                              <m:t>𝑥</m:t>
                            </m:r>
                            <m:r>
                              <a:rPr lang="fr-FR" sz="2300" i="1">
                                <a:latin typeface="Cambria Math" panose="02040503050406030204" pitchFamily="18" charset="0"/>
                                <a:ea typeface="Cambria Math" panose="02040503050406030204" pitchFamily="18" charset="0"/>
                              </a:rPr>
                              <m:t>−</m:t>
                            </m:r>
                            <m:r>
                              <a:rPr lang="fr-FR" sz="2300" i="1">
                                <a:latin typeface="Cambria Math" panose="02040503050406030204" pitchFamily="18" charset="0"/>
                                <a:ea typeface="Cambria Math" panose="02040503050406030204" pitchFamily="18" charset="0"/>
                              </a:rPr>
                              <m:t>𝑦</m:t>
                            </m:r>
                            <m:r>
                              <a:rPr lang="fr-FR" sz="2300" i="1">
                                <a:latin typeface="Cambria Math" panose="02040503050406030204" pitchFamily="18" charset="0"/>
                                <a:ea typeface="Cambria Math" panose="02040503050406030204" pitchFamily="18" charset="0"/>
                              </a:rPr>
                              <m:t>|</m:t>
                            </m:r>
                          </m:sup>
                        </m:sSup>
                      </m:e>
                      <m:sup/>
                    </m:sSup>
                  </m:oMath>
                </a14:m>
                <a:r>
                  <a:rPr lang="fr-FR" sz="2300" dirty="0"/>
                  <a:t> avec </a:t>
                </a:r>
                <a14:m>
                  <m:oMath xmlns:m="http://schemas.openxmlformats.org/officeDocument/2006/math">
                    <m:r>
                      <a:rPr lang="fr-FR" sz="2300" i="1">
                        <a:latin typeface="Cambria Math" panose="02040503050406030204" pitchFamily="18" charset="0"/>
                        <a:ea typeface="Cambria Math" panose="02040503050406030204" pitchFamily="18" charset="0"/>
                      </a:rPr>
                      <m:t>𝛽</m:t>
                    </m:r>
                  </m:oMath>
                </a14:m>
                <a:r>
                  <a:rPr lang="fr-FR" sz="2300" dirty="0"/>
                  <a:t> un nombre positif</a:t>
                </a:r>
              </a:p>
              <a:p>
                <a:pPr lvl="1">
                  <a:buSzPct val="100000"/>
                  <a:buFont typeface="Wingdings" panose="05000000000000000000" pitchFamily="2" charset="2"/>
                  <a:buChar char="Ø"/>
                </a:pPr>
                <a:r>
                  <a:rPr lang="fr-FR" sz="2300" i="1" dirty="0"/>
                  <a:t>Simple </a:t>
                </a:r>
                <a:r>
                  <a:rPr lang="fr-FR" sz="2300" i="1" dirty="0" err="1"/>
                  <a:t>matching</a:t>
                </a:r>
                <a:r>
                  <a:rPr lang="fr-FR" sz="2300" i="1" dirty="0"/>
                  <a:t> coefficient </a:t>
                </a:r>
                <a:r>
                  <a:rPr lang="fr-FR" sz="2300" dirty="0"/>
                  <a:t>: </a:t>
                </a:r>
                <a:r>
                  <a:rPr lang="fr-FR" sz="2300" dirty="0">
                    <a:latin typeface="Cambria Math" panose="02040503050406030204" pitchFamily="18" charset="0"/>
                    <a:ea typeface="Cambria Math" panose="02040503050406030204" pitchFamily="18" charset="0"/>
                  </a:rPr>
                  <a:t>S(</a:t>
                </a:r>
                <a:r>
                  <a:rPr lang="fr-FR" sz="2300" dirty="0" err="1">
                    <a:latin typeface="Cambria Math" panose="02040503050406030204" pitchFamily="18" charset="0"/>
                    <a:ea typeface="Cambria Math" panose="02040503050406030204" pitchFamily="18" charset="0"/>
                  </a:rPr>
                  <a:t>x,y</a:t>
                </a:r>
                <a:r>
                  <a:rPr lang="fr-FR" sz="2300" dirty="0">
                    <a:latin typeface="Cambria Math" panose="02040503050406030204" pitchFamily="18" charset="0"/>
                    <a:ea typeface="Cambria Math" panose="02040503050406030204" pitchFamily="18" charset="0"/>
                  </a:rPr>
                  <a:t>) = </a:t>
                </a:r>
                <a14:m>
                  <m:oMath xmlns:m="http://schemas.openxmlformats.org/officeDocument/2006/math">
                    <m:f>
                      <m:fPr>
                        <m:ctrlPr>
                          <a:rPr lang="fr-FR" sz="2300" i="1">
                            <a:latin typeface="Cambria Math" panose="02040503050406030204" pitchFamily="18" charset="0"/>
                            <a:ea typeface="Cambria Math" panose="02040503050406030204" pitchFamily="18" charset="0"/>
                          </a:rPr>
                        </m:ctrlPr>
                      </m:fPr>
                      <m:num>
                        <m:r>
                          <a:rPr lang="fr-FR" sz="2300" i="1">
                            <a:latin typeface="Cambria Math" panose="02040503050406030204" pitchFamily="18" charset="0"/>
                            <a:ea typeface="Cambria Math" panose="02040503050406030204" pitchFamily="18" charset="0"/>
                          </a:rPr>
                          <m:t>1</m:t>
                        </m:r>
                      </m:num>
                      <m:den>
                        <m:r>
                          <a:rPr lang="fr-FR" sz="2300" i="1">
                            <a:latin typeface="Cambria Math" panose="02040503050406030204" pitchFamily="18" charset="0"/>
                            <a:ea typeface="Cambria Math" panose="02040503050406030204" pitchFamily="18" charset="0"/>
                          </a:rPr>
                          <m:t>𝑛</m:t>
                        </m:r>
                      </m:den>
                    </m:f>
                    <m:r>
                      <a:rPr lang="fr-FR" sz="2300" i="1">
                        <a:latin typeface="Cambria Math" panose="02040503050406030204" pitchFamily="18" charset="0"/>
                        <a:ea typeface="Cambria Math" panose="02040503050406030204" pitchFamily="18" charset="0"/>
                      </a:rPr>
                      <m:t>∗</m:t>
                    </m:r>
                    <m:r>
                      <a:rPr lang="fr-FR" sz="2300" i="1">
                        <a:latin typeface="Cambria Math" panose="02040503050406030204" pitchFamily="18" charset="0"/>
                        <a:ea typeface="Cambria Math" panose="02040503050406030204" pitchFamily="18" charset="0"/>
                      </a:rPr>
                      <m:t>𝑐𝑎𝑟𝑑</m:t>
                    </m:r>
                    <m:r>
                      <a:rPr lang="fr-FR" sz="2300" i="1">
                        <a:latin typeface="Cambria Math" panose="02040503050406030204" pitchFamily="18" charset="0"/>
                        <a:ea typeface="Cambria Math" panose="02040503050406030204" pitchFamily="18" charset="0"/>
                      </a:rPr>
                      <m:t>(</m:t>
                    </m:r>
                    <m:d>
                      <m:dPr>
                        <m:begChr m:val="{"/>
                        <m:endChr m:val="|"/>
                        <m:ctrlPr>
                          <a:rPr lang="fr-FR" sz="2300" i="1">
                            <a:latin typeface="Cambria Math" panose="02040503050406030204" pitchFamily="18" charset="0"/>
                            <a:ea typeface="Cambria Math" panose="02040503050406030204" pitchFamily="18" charset="0"/>
                          </a:rPr>
                        </m:ctrlPr>
                      </m:dPr>
                      <m:e>
                        <m:r>
                          <a:rPr lang="fr-FR" sz="2300" i="1">
                            <a:latin typeface="Cambria Math" panose="02040503050406030204" pitchFamily="18" charset="0"/>
                            <a:ea typeface="Cambria Math" panose="02040503050406030204" pitchFamily="18" charset="0"/>
                          </a:rPr>
                          <m:t>𝑖</m:t>
                        </m:r>
                        <m:r>
                          <a:rPr lang="fr-FR" sz="2300" i="1">
                            <a:latin typeface="Cambria Math" panose="02040503050406030204" pitchFamily="18" charset="0"/>
                            <a:ea typeface="Cambria Math" panose="02040503050406030204" pitchFamily="18" charset="0"/>
                          </a:rPr>
                          <m:t> </m:t>
                        </m:r>
                      </m:e>
                    </m:d>
                    <m:r>
                      <a:rPr lang="fr-FR" sz="2300" i="1">
                        <a:latin typeface="Cambria Math" panose="02040503050406030204" pitchFamily="18" charset="0"/>
                        <a:ea typeface="Cambria Math" panose="02040503050406030204" pitchFamily="18" charset="0"/>
                      </a:rPr>
                      <m:t> </m:t>
                    </m:r>
                    <m:r>
                      <a:rPr lang="fr-FR" sz="2300" i="1">
                        <a:latin typeface="Cambria Math" panose="02040503050406030204" pitchFamily="18" charset="0"/>
                        <a:ea typeface="Cambria Math" panose="02040503050406030204" pitchFamily="18" charset="0"/>
                      </a:rPr>
                      <m:t>𝑥𝑖</m:t>
                    </m:r>
                    <m:r>
                      <a:rPr lang="fr-FR" sz="2300" i="1">
                        <a:latin typeface="Cambria Math" panose="02040503050406030204" pitchFamily="18" charset="0"/>
                        <a:ea typeface="Cambria Math" panose="02040503050406030204" pitchFamily="18" charset="0"/>
                      </a:rPr>
                      <m:t>=</m:t>
                    </m:r>
                    <m:r>
                      <a:rPr lang="fr-FR" sz="2300" i="1">
                        <a:latin typeface="Cambria Math" panose="02040503050406030204" pitchFamily="18" charset="0"/>
                        <a:ea typeface="Cambria Math" panose="02040503050406030204" pitchFamily="18" charset="0"/>
                      </a:rPr>
                      <m:t>𝑦𝑖</m:t>
                    </m:r>
                    <m:r>
                      <a:rPr lang="fr-FR" sz="2300" i="1" baseline="-25000" smtClean="0">
                        <a:latin typeface="Cambria Math" panose="02040503050406030204" pitchFamily="18" charset="0"/>
                        <a:ea typeface="Cambria Math" panose="02040503050406030204" pitchFamily="18" charset="0"/>
                      </a:rPr>
                      <m:t> })</m:t>
                    </m:r>
                  </m:oMath>
                </a14:m>
                <a:endParaRPr lang="fr-FR" sz="2300" i="1" dirty="0"/>
              </a:p>
              <a:p>
                <a:pPr lvl="1">
                  <a:buSzPct val="100000"/>
                  <a:buFont typeface="Wingdings" panose="05000000000000000000" pitchFamily="2" charset="2"/>
                  <a:buChar char="Ø"/>
                </a:pPr>
                <a:r>
                  <a:rPr lang="fr-FR" sz="2300" dirty="0"/>
                  <a:t>Produit scalaire : </a:t>
                </a:r>
                <a:r>
                  <a:rPr lang="fr-FR" sz="2300" dirty="0">
                    <a:latin typeface="Cambria Math" panose="02040503050406030204" pitchFamily="18" charset="0"/>
                    <a:ea typeface="Cambria Math" panose="02040503050406030204" pitchFamily="18" charset="0"/>
                  </a:rPr>
                  <a:t>S(</a:t>
                </a:r>
                <a:r>
                  <a:rPr lang="fr-FR" sz="2300" dirty="0" err="1">
                    <a:latin typeface="Cambria Math" panose="02040503050406030204" pitchFamily="18" charset="0"/>
                    <a:ea typeface="Cambria Math" panose="02040503050406030204" pitchFamily="18" charset="0"/>
                  </a:rPr>
                  <a:t>x,y</a:t>
                </a:r>
                <a:r>
                  <a:rPr lang="fr-FR" sz="2300" dirty="0">
                    <a:latin typeface="Cambria Math" panose="02040503050406030204" pitchFamily="18" charset="0"/>
                    <a:ea typeface="Cambria Math" panose="02040503050406030204" pitchFamily="18" charset="0"/>
                  </a:rPr>
                  <a:t>) = </a:t>
                </a:r>
                <a14:m>
                  <m:oMath xmlns:m="http://schemas.openxmlformats.org/officeDocument/2006/math">
                    <m:nary>
                      <m:naryPr>
                        <m:chr m:val="∑"/>
                        <m:ctrlPr>
                          <a:rPr lang="pt-BR" sz="2300" i="1">
                            <a:latin typeface="Cambria Math" panose="02040503050406030204" pitchFamily="18" charset="0"/>
                          </a:rPr>
                        </m:ctrlPr>
                      </m:naryPr>
                      <m:sub>
                        <m:r>
                          <m:rPr>
                            <m:brk m:alnAt="23"/>
                          </m:rPr>
                          <a:rPr lang="fr-FR" sz="2300" i="1">
                            <a:latin typeface="Cambria Math" panose="02040503050406030204" pitchFamily="18" charset="0"/>
                          </a:rPr>
                          <m:t>𝑖</m:t>
                        </m:r>
                        <m:r>
                          <a:rPr lang="pt-BR" sz="2300" i="1">
                            <a:latin typeface="Cambria Math" panose="02040503050406030204" pitchFamily="18" charset="0"/>
                          </a:rPr>
                          <m:t>=</m:t>
                        </m:r>
                        <m:r>
                          <a:rPr lang="fr-FR" sz="2300" i="1">
                            <a:latin typeface="Cambria Math" panose="02040503050406030204" pitchFamily="18" charset="0"/>
                          </a:rPr>
                          <m:t>1</m:t>
                        </m:r>
                      </m:sub>
                      <m:sup>
                        <m:r>
                          <a:rPr lang="pt-BR" sz="2300" i="1">
                            <a:latin typeface="Cambria Math" panose="02040503050406030204" pitchFamily="18" charset="0"/>
                          </a:rPr>
                          <m:t>𝑛</m:t>
                        </m:r>
                      </m:sup>
                      <m:e>
                        <m:r>
                          <a:rPr lang="fr-FR" sz="2300" i="1">
                            <a:latin typeface="Cambria Math" panose="02040503050406030204" pitchFamily="18" charset="0"/>
                          </a:rPr>
                          <m:t>𝑥</m:t>
                        </m:r>
                        <m:r>
                          <a:rPr lang="fr-FR" sz="2300" i="1" baseline="-25000">
                            <a:latin typeface="Cambria Math" panose="02040503050406030204" pitchFamily="18" charset="0"/>
                          </a:rPr>
                          <m:t>𝑖</m:t>
                        </m:r>
                        <m:r>
                          <a:rPr lang="fr-FR" sz="2300" i="1">
                            <a:latin typeface="Cambria Math" panose="02040503050406030204" pitchFamily="18" charset="0"/>
                          </a:rPr>
                          <m:t>∗</m:t>
                        </m:r>
                        <m:r>
                          <a:rPr lang="fr-FR" sz="2300" i="1">
                            <a:latin typeface="Cambria Math" panose="02040503050406030204" pitchFamily="18" charset="0"/>
                          </a:rPr>
                          <m:t>𝑦𝑖</m:t>
                        </m:r>
                        <m:r>
                          <a:rPr lang="fr-FR" sz="2300" i="1">
                            <a:latin typeface="Cambria Math" panose="02040503050406030204" pitchFamily="18" charset="0"/>
                          </a:rPr>
                          <m:t> </m:t>
                        </m:r>
                      </m:e>
                    </m:nary>
                  </m:oMath>
                </a14:m>
                <a:endParaRPr lang="fr-FR" sz="2300" dirty="0" smtClean="0">
                  <a:latin typeface="+mj-lt"/>
                </a:endParaRPr>
              </a:p>
              <a:p>
                <a:pPr marL="457200" lvl="1" indent="0">
                  <a:buNone/>
                </a:pPr>
                <a:endParaRPr lang="fr-FR" sz="1800" dirty="0" smtClean="0"/>
              </a:p>
            </p:txBody>
          </p:sp>
        </mc:Choice>
        <mc:Fallback>
          <p:sp>
            <p:nvSpPr>
              <p:cNvPr id="3" name="Espace réservé du contenu 2"/>
              <p:cNvSpPr>
                <a:spLocks noGrp="1" noRot="1" noChangeAspect="1" noMove="1" noResize="1" noEditPoints="1" noAdjustHandles="1" noChangeArrowheads="1" noChangeShapeType="1" noTextEdit="1"/>
              </p:cNvSpPr>
              <p:nvPr>
                <p:ph idx="1"/>
              </p:nvPr>
            </p:nvSpPr>
            <p:spPr>
              <a:xfrm>
                <a:off x="1484310" y="1150883"/>
                <a:ext cx="10577061" cy="5081373"/>
              </a:xfrm>
              <a:blipFill rotWithShape="0">
                <a:blip r:embed="rId3"/>
                <a:stretch>
                  <a:fillRect l="-1728" t="-4322" b="-6483"/>
                </a:stretch>
              </a:blipFill>
            </p:spPr>
            <p:txBody>
              <a:bodyPr/>
              <a:lstStyle/>
              <a:p>
                <a:r>
                  <a:rPr lang="fr-FR">
                    <a:noFill/>
                  </a:rPr>
                  <a:t> </a:t>
                </a:r>
              </a:p>
            </p:txBody>
          </p:sp>
        </mc:Fallback>
      </mc:AlternateContent>
      <p:sp>
        <p:nvSpPr>
          <p:cNvPr id="5" name="Espace réservé du numéro de diapositive 4"/>
          <p:cNvSpPr>
            <a:spLocks noGrp="1"/>
          </p:cNvSpPr>
          <p:nvPr>
            <p:ph type="sldNum" sz="quarter" idx="12"/>
          </p:nvPr>
        </p:nvSpPr>
        <p:spPr/>
        <p:txBody>
          <a:bodyPr/>
          <a:lstStyle/>
          <a:p>
            <a:fld id="{D57F1E4F-1CFF-5643-939E-217C01CDF565}" type="slidenum">
              <a:rPr lang="en-US" smtClean="0"/>
              <a:pPr/>
              <a:t>87</a:t>
            </a:fld>
            <a:endParaRPr lang="en-US" dirty="0"/>
          </a:p>
        </p:txBody>
      </p:sp>
      <p:sp>
        <p:nvSpPr>
          <p:cNvPr id="6" name="ZoneTexte 5"/>
          <p:cNvSpPr txBox="1"/>
          <p:nvPr/>
        </p:nvSpPr>
        <p:spPr>
          <a:xfrm>
            <a:off x="4328240" y="6049693"/>
            <a:ext cx="4969305" cy="369332"/>
          </a:xfrm>
          <a:prstGeom prst="rect">
            <a:avLst/>
          </a:prstGeom>
          <a:noFill/>
        </p:spPr>
        <p:txBody>
          <a:bodyPr wrap="square" rtlCol="0">
            <a:spAutoFit/>
          </a:bodyPr>
          <a:lstStyle/>
          <a:p>
            <a:r>
              <a:rPr lang="fr-FR" dirty="0" smtClean="0"/>
              <a:t>[</a:t>
            </a:r>
            <a:r>
              <a:rPr lang="fr-FR" dirty="0" err="1" smtClean="0"/>
              <a:t>Burkhard</a:t>
            </a:r>
            <a:r>
              <a:rPr lang="fr-FR" dirty="0" smtClean="0"/>
              <a:t>] [</a:t>
            </a:r>
            <a:r>
              <a:rPr lang="fr-FR" dirty="0" err="1" smtClean="0"/>
              <a:t>Finnie</a:t>
            </a:r>
            <a:r>
              <a:rPr lang="fr-FR" dirty="0" smtClean="0"/>
              <a:t>] [</a:t>
            </a:r>
            <a:r>
              <a:rPr lang="fr-FR" dirty="0" err="1" smtClean="0"/>
              <a:t>Garrell</a:t>
            </a:r>
            <a:r>
              <a:rPr lang="fr-FR" dirty="0" smtClean="0"/>
              <a:t>]</a:t>
            </a:r>
            <a:endParaRPr lang="fr-FR" dirty="0"/>
          </a:p>
        </p:txBody>
      </p:sp>
    </p:spTree>
    <p:extLst>
      <p:ext uri="{BB962C8B-B14F-4D97-AF65-F5344CB8AC3E}">
        <p14:creationId xmlns:p14="http://schemas.microsoft.com/office/powerpoint/2010/main" val="3646553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VIII. Mesure de similarité entre cas</a:t>
            </a:r>
            <a:br>
              <a:rPr lang="fr-FR" dirty="0" smtClean="0"/>
            </a:br>
            <a:endParaRPr lang="fr-FR" dirty="0"/>
          </a:p>
        </p:txBody>
      </p:sp>
      <mc:AlternateContent xmlns:mc="http://schemas.openxmlformats.org/markup-compatibility/2006">
        <mc:Choice xmlns:a14="http://schemas.microsoft.com/office/drawing/2010/main" Requires="a14">
          <p:sp>
            <p:nvSpPr>
              <p:cNvPr id="3" name="Espace réservé du contenu 2"/>
              <p:cNvSpPr>
                <a:spLocks noGrp="1"/>
              </p:cNvSpPr>
              <p:nvPr>
                <p:ph idx="1"/>
              </p:nvPr>
            </p:nvSpPr>
            <p:spPr>
              <a:xfrm>
                <a:off x="1484310" y="1150883"/>
                <a:ext cx="10577061" cy="5081373"/>
              </a:xfrm>
            </p:spPr>
            <p:txBody>
              <a:bodyPr anchor="t">
                <a:normAutofit/>
              </a:bodyPr>
              <a:lstStyle/>
              <a:p>
                <a:r>
                  <a:rPr lang="fr-FR" sz="2600" dirty="0" smtClean="0"/>
                  <a:t>Ajout de poids dans la mesure de similarité</a:t>
                </a:r>
                <a:endParaRPr lang="fr-FR" sz="2500" dirty="0" smtClean="0">
                  <a:latin typeface="+mj-lt"/>
                </a:endParaRPr>
              </a:p>
              <a:p>
                <a:pPr marL="457200" lvl="1" indent="0">
                  <a:buNone/>
                </a:pPr>
                <a:endParaRPr lang="fr-FR" sz="2500" dirty="0" smtClean="0">
                  <a:latin typeface="+mj-lt"/>
                </a:endParaRPr>
              </a:p>
              <a:p>
                <a:pPr lvl="1">
                  <a:buSzPct val="100000"/>
                  <a:buFont typeface="Wingdings" panose="05000000000000000000" pitchFamily="2" charset="2"/>
                  <a:buChar char="Ø"/>
                </a:pPr>
                <a:r>
                  <a:rPr lang="fr-FR" sz="2300" dirty="0" smtClean="0">
                    <a:latin typeface="Cambria Math" panose="02040503050406030204" pitchFamily="18" charset="0"/>
                    <a:ea typeface="Cambria Math" panose="02040503050406030204" pitchFamily="18" charset="0"/>
                  </a:rPr>
                  <a:t>Ajout de poids dans la fonction de similarité</a:t>
                </a:r>
              </a:p>
              <a:p>
                <a:pPr marL="457200" lvl="1" indent="0">
                  <a:buSzPct val="100000"/>
                  <a:buNone/>
                </a:pPr>
                <a:r>
                  <a:rPr lang="fr-FR" sz="2300" dirty="0" smtClean="0">
                    <a:ea typeface="Cambria Math" panose="02040503050406030204" pitchFamily="18" charset="0"/>
                  </a:rPr>
                  <a:t>Ex :</a:t>
                </a:r>
                <a:r>
                  <a:rPr lang="fr-FR" sz="2300" dirty="0" smtClean="0">
                    <a:latin typeface="Cambria Math" panose="02040503050406030204" pitchFamily="18" charset="0"/>
                    <a:ea typeface="Cambria Math" panose="02040503050406030204" pitchFamily="18" charset="0"/>
                  </a:rPr>
                  <a:t> S(</a:t>
                </a:r>
                <a:r>
                  <a:rPr lang="fr-FR" sz="2300" dirty="0" err="1" smtClean="0">
                    <a:latin typeface="Cambria Math" panose="02040503050406030204" pitchFamily="18" charset="0"/>
                    <a:ea typeface="Cambria Math" panose="02040503050406030204" pitchFamily="18" charset="0"/>
                  </a:rPr>
                  <a:t>x,y</a:t>
                </a:r>
                <a:r>
                  <a:rPr lang="fr-FR" sz="2300" dirty="0" smtClean="0">
                    <a:latin typeface="Cambria Math" panose="02040503050406030204" pitchFamily="18" charset="0"/>
                    <a:ea typeface="Cambria Math" panose="02040503050406030204" pitchFamily="18" charset="0"/>
                  </a:rPr>
                  <a:t>)</a:t>
                </a:r>
                <a:r>
                  <a:rPr lang="fr-FR" sz="2300" dirty="0" smtClean="0"/>
                  <a:t> = </a:t>
                </a:r>
                <a14:m>
                  <m:oMath xmlns:m="http://schemas.openxmlformats.org/officeDocument/2006/math">
                    <m:nary>
                      <m:naryPr>
                        <m:chr m:val="∑"/>
                        <m:limLoc m:val="subSup"/>
                        <m:ctrlPr>
                          <a:rPr lang="fr-FR" sz="2300" i="1" smtClean="0">
                            <a:latin typeface="Cambria Math" panose="02040503050406030204" pitchFamily="18" charset="0"/>
                          </a:rPr>
                        </m:ctrlPr>
                      </m:naryPr>
                      <m:sub>
                        <m:r>
                          <m:rPr>
                            <m:brk m:alnAt="25"/>
                          </m:rPr>
                          <a:rPr lang="fr-FR" sz="2300" b="0" i="1" smtClean="0">
                            <a:latin typeface="Cambria Math" panose="02040503050406030204" pitchFamily="18" charset="0"/>
                          </a:rPr>
                          <m:t>𝑖</m:t>
                        </m:r>
                        <m:r>
                          <a:rPr lang="fr-FR" sz="2300" b="0" i="1" smtClean="0">
                            <a:latin typeface="Cambria Math" panose="02040503050406030204" pitchFamily="18" charset="0"/>
                          </a:rPr>
                          <m:t>=1</m:t>
                        </m:r>
                      </m:sub>
                      <m:sup>
                        <m:r>
                          <a:rPr lang="fr-FR" sz="2300" b="0" i="1" smtClean="0">
                            <a:latin typeface="Cambria Math" panose="02040503050406030204" pitchFamily="18" charset="0"/>
                          </a:rPr>
                          <m:t>𝑛</m:t>
                        </m:r>
                      </m:sup>
                      <m:e>
                        <m:r>
                          <a:rPr lang="fr-FR" sz="2300" b="1" i="1" smtClean="0">
                            <a:latin typeface="Cambria Math" panose="02040503050406030204" pitchFamily="18" charset="0"/>
                          </a:rPr>
                          <m:t> </m:t>
                        </m:r>
                        <m:r>
                          <a:rPr lang="fr-FR" sz="2300" b="1" i="1" smtClean="0">
                            <a:solidFill>
                              <a:srgbClr val="FF0000"/>
                            </a:solidFill>
                            <a:latin typeface="Cambria Math" panose="02040503050406030204" pitchFamily="18" charset="0"/>
                          </a:rPr>
                          <m:t>𝒘</m:t>
                        </m:r>
                        <m:r>
                          <a:rPr lang="fr-FR" sz="2300" b="1" i="1" baseline="-25000" smtClean="0">
                            <a:solidFill>
                              <a:srgbClr val="FF0000"/>
                            </a:solidFill>
                            <a:latin typeface="Cambria Math" panose="02040503050406030204" pitchFamily="18" charset="0"/>
                          </a:rPr>
                          <m:t>𝒊</m:t>
                        </m:r>
                        <m:r>
                          <a:rPr lang="fr-FR" sz="2300" b="0" i="1" smtClean="0">
                            <a:latin typeface="Cambria Math" panose="02040503050406030204" pitchFamily="18" charset="0"/>
                          </a:rPr>
                          <m:t>∗</m:t>
                        </m:r>
                        <m:r>
                          <a:rPr lang="fr-FR" sz="2300" b="0" i="1" smtClean="0">
                            <a:latin typeface="Cambria Math" panose="02040503050406030204" pitchFamily="18" charset="0"/>
                          </a:rPr>
                          <m:t>𝑆𝑖</m:t>
                        </m:r>
                        <m:r>
                          <a:rPr lang="fr-FR" sz="2300" b="0" i="1" smtClean="0">
                            <a:latin typeface="Cambria Math" panose="02040503050406030204" pitchFamily="18" charset="0"/>
                          </a:rPr>
                          <m:t>(</m:t>
                        </m:r>
                        <m:r>
                          <a:rPr lang="fr-FR" sz="2300" b="0" i="1" smtClean="0">
                            <a:latin typeface="Cambria Math" panose="02040503050406030204" pitchFamily="18" charset="0"/>
                          </a:rPr>
                          <m:t>𝑥𝑖</m:t>
                        </m:r>
                        <m:r>
                          <a:rPr lang="fr-FR" sz="2300" b="0" i="1" smtClean="0">
                            <a:latin typeface="Cambria Math" panose="02040503050406030204" pitchFamily="18" charset="0"/>
                          </a:rPr>
                          <m:t>,</m:t>
                        </m:r>
                        <m:r>
                          <a:rPr lang="fr-FR" sz="2300" b="0" i="1" smtClean="0">
                            <a:latin typeface="Cambria Math" panose="02040503050406030204" pitchFamily="18" charset="0"/>
                          </a:rPr>
                          <m:t>𝑦𝑖</m:t>
                        </m:r>
                        <m:r>
                          <a:rPr lang="fr-FR" sz="2300" b="0" i="1" smtClean="0">
                            <a:latin typeface="Cambria Math" panose="02040503050406030204" pitchFamily="18" charset="0"/>
                          </a:rPr>
                          <m:t>)</m:t>
                        </m:r>
                      </m:e>
                    </m:nary>
                    <m:r>
                      <a:rPr lang="fr-FR" sz="2300" b="0" i="0" smtClean="0">
                        <a:latin typeface="Cambria Math" panose="02040503050406030204" pitchFamily="18" charset="0"/>
                      </a:rPr>
                      <m:t>, </m:t>
                    </m:r>
                    <m:r>
                      <m:rPr>
                        <m:sty m:val="p"/>
                      </m:rPr>
                      <a:rPr lang="fr-FR" sz="2300" b="0" i="0" smtClean="0">
                        <a:latin typeface="Cambria Math" panose="02040503050406030204" pitchFamily="18" charset="0"/>
                      </a:rPr>
                      <m:t>avec</m:t>
                    </m:r>
                    <m:r>
                      <a:rPr lang="fr-FR" sz="2300" b="0" i="0" smtClean="0">
                        <a:latin typeface="Cambria Math" panose="02040503050406030204" pitchFamily="18" charset="0"/>
                      </a:rPr>
                      <m:t> </m:t>
                    </m:r>
                    <m:r>
                      <a:rPr lang="fr-FR" sz="2300" b="0" i="1" smtClean="0">
                        <a:latin typeface="Cambria Math" panose="02040503050406030204" pitchFamily="18" charset="0"/>
                      </a:rPr>
                      <m:t>𝑆</m:t>
                    </m:r>
                    <m:r>
                      <a:rPr lang="fr-FR" sz="2300" b="0" i="1" baseline="-25000" smtClean="0">
                        <a:latin typeface="Cambria Math" panose="02040503050406030204" pitchFamily="18" charset="0"/>
                      </a:rPr>
                      <m:t>𝑖</m:t>
                    </m:r>
                    <m:d>
                      <m:dPr>
                        <m:ctrlPr>
                          <a:rPr lang="fr-FR" sz="2300" b="0" i="1" smtClean="0">
                            <a:latin typeface="Cambria Math" panose="02040503050406030204" pitchFamily="18" charset="0"/>
                          </a:rPr>
                        </m:ctrlPr>
                      </m:dPr>
                      <m:e>
                        <m:r>
                          <a:rPr lang="fr-FR" sz="2300" b="0" i="1" smtClean="0">
                            <a:latin typeface="Cambria Math" panose="02040503050406030204" pitchFamily="18" charset="0"/>
                          </a:rPr>
                          <m:t>𝑥</m:t>
                        </m:r>
                        <m:r>
                          <a:rPr lang="fr-FR" sz="2300" b="0" i="1" baseline="-25000" smtClean="0">
                            <a:latin typeface="Cambria Math" panose="02040503050406030204" pitchFamily="18" charset="0"/>
                          </a:rPr>
                          <m:t>𝑖</m:t>
                        </m:r>
                        <m:r>
                          <a:rPr lang="fr-FR" sz="2300" b="0" i="1" smtClean="0">
                            <a:latin typeface="Cambria Math" panose="02040503050406030204" pitchFamily="18" charset="0"/>
                          </a:rPr>
                          <m:t>,</m:t>
                        </m:r>
                        <m:r>
                          <a:rPr lang="fr-FR" sz="2300" b="0" i="1" smtClean="0">
                            <a:latin typeface="Cambria Math" panose="02040503050406030204" pitchFamily="18" charset="0"/>
                          </a:rPr>
                          <m:t>𝑦𝑖</m:t>
                        </m:r>
                      </m:e>
                    </m:d>
                    <m:r>
                      <a:rPr lang="fr-FR" sz="2300" b="0" i="1" smtClean="0">
                        <a:latin typeface="Cambria Math" panose="02040503050406030204" pitchFamily="18" charset="0"/>
                      </a:rPr>
                      <m:t>=1−</m:t>
                    </m:r>
                    <m:d>
                      <m:dPr>
                        <m:begChr m:val="|"/>
                        <m:endChr m:val="|"/>
                        <m:ctrlPr>
                          <a:rPr lang="fr-FR" sz="2300" b="0" i="1" smtClean="0">
                            <a:latin typeface="Cambria Math" panose="02040503050406030204" pitchFamily="18" charset="0"/>
                          </a:rPr>
                        </m:ctrlPr>
                      </m:dPr>
                      <m:e>
                        <m:r>
                          <a:rPr lang="fr-FR" sz="2300" b="0" i="1" smtClean="0">
                            <a:latin typeface="Cambria Math" panose="02040503050406030204" pitchFamily="18" charset="0"/>
                          </a:rPr>
                          <m:t>𝑥</m:t>
                        </m:r>
                        <m:r>
                          <a:rPr lang="fr-FR" sz="2300" b="0" i="1" baseline="-25000" smtClean="0">
                            <a:latin typeface="Cambria Math" panose="02040503050406030204" pitchFamily="18" charset="0"/>
                          </a:rPr>
                          <m:t>𝑖</m:t>
                        </m:r>
                        <m:r>
                          <a:rPr lang="fr-FR" sz="2300" b="0" i="1" smtClean="0">
                            <a:latin typeface="Cambria Math" panose="02040503050406030204" pitchFamily="18" charset="0"/>
                          </a:rPr>
                          <m:t> −</m:t>
                        </m:r>
                        <m:r>
                          <a:rPr lang="fr-FR" sz="2300" b="0" i="1" smtClean="0">
                            <a:latin typeface="Cambria Math" panose="02040503050406030204" pitchFamily="18" charset="0"/>
                          </a:rPr>
                          <m:t>𝑦𝑖</m:t>
                        </m:r>
                      </m:e>
                    </m:d>
                    <m:r>
                      <a:rPr lang="fr-FR" sz="2300" b="0" i="0" smtClean="0">
                        <a:latin typeface="Cambria Math" panose="02040503050406030204" pitchFamily="18" charset="0"/>
                      </a:rPr>
                      <m:t> </m:t>
                    </m:r>
                    <m:r>
                      <m:rPr>
                        <m:sty m:val="p"/>
                      </m:rPr>
                      <a:rPr lang="fr-FR" sz="2300" b="0" i="0" smtClean="0">
                        <a:latin typeface="Cambria Math" panose="02040503050406030204" pitchFamily="18" charset="0"/>
                      </a:rPr>
                      <m:t>par</m:t>
                    </m:r>
                    <m:r>
                      <a:rPr lang="fr-FR" sz="2300" b="0" i="0" smtClean="0">
                        <a:latin typeface="Cambria Math" panose="02040503050406030204" pitchFamily="18" charset="0"/>
                      </a:rPr>
                      <m:t> </m:t>
                    </m:r>
                    <m:r>
                      <m:rPr>
                        <m:sty m:val="p"/>
                      </m:rPr>
                      <a:rPr lang="fr-FR" sz="2300" b="0" i="0" smtClean="0">
                        <a:latin typeface="Cambria Math" panose="02040503050406030204" pitchFamily="18" charset="0"/>
                      </a:rPr>
                      <m:t>exemple</m:t>
                    </m:r>
                  </m:oMath>
                </a14:m>
                <a:endParaRPr lang="fr-FR" sz="2300" dirty="0" smtClean="0"/>
              </a:p>
              <a:p>
                <a:pPr lvl="1">
                  <a:buSzPct val="100000"/>
                  <a:buFont typeface="Wingdings" panose="05000000000000000000" pitchFamily="2" charset="2"/>
                  <a:buChar char="Ø"/>
                </a:pPr>
                <a:endParaRPr lang="fr-FR" sz="2300" dirty="0"/>
              </a:p>
              <a:p>
                <a:pPr lvl="1">
                  <a:buSzPct val="100000"/>
                  <a:buFont typeface="Wingdings" panose="05000000000000000000" pitchFamily="2" charset="2"/>
                  <a:buChar char="Ø"/>
                </a:pPr>
                <a:r>
                  <a:rPr lang="fr-FR" sz="2300" dirty="0" smtClean="0"/>
                  <a:t>Ajout de poids dans la fonction de distance</a:t>
                </a:r>
              </a:p>
              <a:p>
                <a:pPr marL="457200" lvl="1" indent="0">
                  <a:buSzPct val="100000"/>
                  <a:buNone/>
                </a:pPr>
                <a:r>
                  <a:rPr lang="fr-FR" sz="2300" dirty="0" smtClean="0"/>
                  <a:t>Ex </a:t>
                </a:r>
                <a:r>
                  <a:rPr lang="fr-FR" sz="2300" dirty="0"/>
                  <a:t>: </a:t>
                </a:r>
                <a:r>
                  <a:rPr lang="fr-FR" sz="2300" dirty="0">
                    <a:latin typeface="Cambria Math" panose="02040503050406030204" pitchFamily="18" charset="0"/>
                    <a:ea typeface="Cambria Math" panose="02040503050406030204" pitchFamily="18" charset="0"/>
                  </a:rPr>
                  <a:t>d(</a:t>
                </a:r>
                <a:r>
                  <a:rPr lang="fr-FR" sz="2300" dirty="0" err="1">
                    <a:latin typeface="Cambria Math" panose="02040503050406030204" pitchFamily="18" charset="0"/>
                    <a:ea typeface="Cambria Math" panose="02040503050406030204" pitchFamily="18" charset="0"/>
                  </a:rPr>
                  <a:t>x,y</a:t>
                </a:r>
                <a:r>
                  <a:rPr lang="fr-FR" sz="2300" dirty="0">
                    <a:latin typeface="Cambria Math" panose="02040503050406030204" pitchFamily="18" charset="0"/>
                    <a:ea typeface="Cambria Math" panose="02040503050406030204" pitchFamily="18" charset="0"/>
                  </a:rPr>
                  <a:t>) = </a:t>
                </a:r>
                <a14:m>
                  <m:oMath xmlns:m="http://schemas.openxmlformats.org/officeDocument/2006/math">
                    <m:nary>
                      <m:naryPr>
                        <m:chr m:val="∑"/>
                        <m:ctrlPr>
                          <a:rPr lang="pt-BR" sz="2300" i="1">
                            <a:latin typeface="Cambria Math" panose="02040503050406030204" pitchFamily="18" charset="0"/>
                          </a:rPr>
                        </m:ctrlPr>
                      </m:naryPr>
                      <m:sub>
                        <m:r>
                          <m:rPr>
                            <m:brk m:alnAt="23"/>
                          </m:rPr>
                          <a:rPr lang="fr-FR" sz="2300" i="1">
                            <a:latin typeface="Cambria Math" panose="02040503050406030204" pitchFamily="18" charset="0"/>
                          </a:rPr>
                          <m:t>𝑖</m:t>
                        </m:r>
                        <m:r>
                          <a:rPr lang="pt-BR" sz="2300" i="1">
                            <a:latin typeface="Cambria Math" panose="02040503050406030204" pitchFamily="18" charset="0"/>
                          </a:rPr>
                          <m:t>=</m:t>
                        </m:r>
                        <m:r>
                          <a:rPr lang="fr-FR" sz="2300" i="1">
                            <a:latin typeface="Cambria Math" panose="02040503050406030204" pitchFamily="18" charset="0"/>
                          </a:rPr>
                          <m:t>1</m:t>
                        </m:r>
                      </m:sub>
                      <m:sup>
                        <m:r>
                          <a:rPr lang="pt-BR" sz="2300" i="1">
                            <a:latin typeface="Cambria Math" panose="02040503050406030204" pitchFamily="18" charset="0"/>
                          </a:rPr>
                          <m:t>𝑛</m:t>
                        </m:r>
                      </m:sup>
                      <m:e>
                        <m:r>
                          <a:rPr lang="fr-FR" sz="2300" b="0" i="1" smtClean="0">
                            <a:latin typeface="Cambria Math" panose="02040503050406030204" pitchFamily="18" charset="0"/>
                          </a:rPr>
                          <m:t> </m:t>
                        </m:r>
                        <m:r>
                          <a:rPr lang="fr-FR" sz="2300" b="1" i="1" smtClean="0">
                            <a:solidFill>
                              <a:srgbClr val="FF0000"/>
                            </a:solidFill>
                            <a:latin typeface="Cambria Math" panose="02040503050406030204" pitchFamily="18" charset="0"/>
                          </a:rPr>
                          <m:t>𝒘</m:t>
                        </m:r>
                        <m:r>
                          <a:rPr lang="fr-FR" sz="2300" b="1" i="1" baseline="-25000" smtClean="0">
                            <a:solidFill>
                              <a:srgbClr val="FF0000"/>
                            </a:solidFill>
                            <a:latin typeface="Cambria Math" panose="02040503050406030204" pitchFamily="18" charset="0"/>
                          </a:rPr>
                          <m:t>𝒊</m:t>
                        </m:r>
                        <m:r>
                          <a:rPr lang="fr-FR" sz="2300" b="0" i="1" smtClean="0">
                            <a:latin typeface="Cambria Math" panose="02040503050406030204" pitchFamily="18" charset="0"/>
                          </a:rPr>
                          <m:t>∗</m:t>
                        </m:r>
                        <m:r>
                          <a:rPr lang="fr-FR" sz="2300" i="1">
                            <a:latin typeface="Cambria Math" panose="02040503050406030204" pitchFamily="18" charset="0"/>
                          </a:rPr>
                          <m:t>(</m:t>
                        </m:r>
                        <m:r>
                          <a:rPr lang="fr-FR" sz="2300" i="1">
                            <a:latin typeface="Cambria Math" panose="02040503050406030204" pitchFamily="18" charset="0"/>
                          </a:rPr>
                          <m:t>𝑥𝑖</m:t>
                        </m:r>
                        <m:r>
                          <a:rPr lang="fr-FR" sz="2300" i="1">
                            <a:latin typeface="Cambria Math" panose="02040503050406030204" pitchFamily="18" charset="0"/>
                          </a:rPr>
                          <m:t>−</m:t>
                        </m:r>
                        <m:r>
                          <a:rPr lang="fr-FR" sz="2300" i="1">
                            <a:latin typeface="Cambria Math" panose="02040503050406030204" pitchFamily="18" charset="0"/>
                          </a:rPr>
                          <m:t>𝑦𝑖</m:t>
                        </m:r>
                        <m:r>
                          <a:rPr lang="fr-FR" sz="2300" i="1">
                            <a:latin typeface="Cambria Math" panose="02040503050406030204" pitchFamily="18" charset="0"/>
                          </a:rPr>
                          <m:t>)²</m:t>
                        </m:r>
                      </m:e>
                    </m:nary>
                  </m:oMath>
                </a14:m>
                <a:endParaRPr lang="fr-FR" sz="2300" dirty="0" smtClean="0"/>
              </a:p>
              <a:p>
                <a:pPr marL="457200" lvl="1" indent="0">
                  <a:buSzPct val="100000"/>
                  <a:buNone/>
                </a:pPr>
                <a:endParaRPr lang="fr-FR" sz="2300" dirty="0"/>
              </a:p>
              <a:p>
                <a:pPr marL="457200" lvl="1" indent="0">
                  <a:buSzPct val="100000"/>
                  <a:buNone/>
                </a:pPr>
                <a:r>
                  <a:rPr lang="fr-FR" sz="2300" dirty="0" smtClean="0">
                    <a:sym typeface="Wingdings" panose="05000000000000000000" pitchFamily="2" charset="2"/>
                  </a:rPr>
                  <a:t> </a:t>
                </a:r>
                <a:r>
                  <a:rPr lang="fr-FR" sz="2300" dirty="0" smtClean="0"/>
                  <a:t>Cela revient au même</a:t>
                </a:r>
              </a:p>
            </p:txBody>
          </p:sp>
        </mc:Choice>
        <mc:Fallback>
          <p:sp>
            <p:nvSpPr>
              <p:cNvPr id="3" name="Espace réservé du contenu 2"/>
              <p:cNvSpPr>
                <a:spLocks noGrp="1" noRot="1" noChangeAspect="1" noMove="1" noResize="1" noEditPoints="1" noAdjustHandles="1" noChangeArrowheads="1" noChangeShapeType="1" noTextEdit="1"/>
              </p:cNvSpPr>
              <p:nvPr>
                <p:ph idx="1"/>
              </p:nvPr>
            </p:nvSpPr>
            <p:spPr>
              <a:xfrm>
                <a:off x="1484310" y="1150883"/>
                <a:ext cx="10577061" cy="5081373"/>
              </a:xfrm>
              <a:blipFill rotWithShape="0">
                <a:blip r:embed="rId3"/>
                <a:stretch>
                  <a:fillRect l="-1728" t="-4322"/>
                </a:stretch>
              </a:blipFill>
            </p:spPr>
            <p:txBody>
              <a:bodyPr/>
              <a:lstStyle/>
              <a:p>
                <a:r>
                  <a:rPr lang="fr-FR">
                    <a:noFill/>
                  </a:rPr>
                  <a:t> </a:t>
                </a:r>
              </a:p>
            </p:txBody>
          </p:sp>
        </mc:Fallback>
      </mc:AlternateContent>
      <p:sp>
        <p:nvSpPr>
          <p:cNvPr id="5" name="Espace réservé du numéro de diapositive 4"/>
          <p:cNvSpPr>
            <a:spLocks noGrp="1"/>
          </p:cNvSpPr>
          <p:nvPr>
            <p:ph type="sldNum" sz="quarter" idx="12"/>
          </p:nvPr>
        </p:nvSpPr>
        <p:spPr/>
        <p:txBody>
          <a:bodyPr/>
          <a:lstStyle/>
          <a:p>
            <a:fld id="{D57F1E4F-1CFF-5643-939E-217C01CDF565}" type="slidenum">
              <a:rPr lang="en-US" smtClean="0"/>
              <a:pPr/>
              <a:t>88</a:t>
            </a:fld>
            <a:endParaRPr lang="en-US" dirty="0"/>
          </a:p>
        </p:txBody>
      </p:sp>
    </p:spTree>
    <p:extLst>
      <p:ext uri="{BB962C8B-B14F-4D97-AF65-F5344CB8AC3E}">
        <p14:creationId xmlns:p14="http://schemas.microsoft.com/office/powerpoint/2010/main" val="232287183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VIII. Mesure de similarité entre cas</a:t>
            </a:r>
            <a:br>
              <a:rPr lang="fr-FR" dirty="0" smtClean="0"/>
            </a:br>
            <a:endParaRPr lang="fr-FR" dirty="0"/>
          </a:p>
        </p:txBody>
      </p:sp>
      <mc:AlternateContent xmlns:mc="http://schemas.openxmlformats.org/markup-compatibility/2006">
        <mc:Choice xmlns:a14="http://schemas.microsoft.com/office/drawing/2010/main" Requires="a14">
          <p:sp>
            <p:nvSpPr>
              <p:cNvPr id="3" name="Espace réservé du contenu 2"/>
              <p:cNvSpPr>
                <a:spLocks noGrp="1"/>
              </p:cNvSpPr>
              <p:nvPr>
                <p:ph idx="1"/>
              </p:nvPr>
            </p:nvSpPr>
            <p:spPr>
              <a:xfrm>
                <a:off x="1484310" y="1150883"/>
                <a:ext cx="10577061" cy="5081373"/>
              </a:xfrm>
            </p:spPr>
            <p:txBody>
              <a:bodyPr anchor="t">
                <a:normAutofit/>
              </a:bodyPr>
              <a:lstStyle/>
              <a:p>
                <a:r>
                  <a:rPr lang="fr-FR" sz="2600" dirty="0" smtClean="0"/>
                  <a:t>Dans les articles de </a:t>
                </a:r>
                <a:r>
                  <a:rPr lang="fr-FR" sz="2600" dirty="0" err="1" smtClean="0"/>
                  <a:t>Perner</a:t>
                </a:r>
                <a:r>
                  <a:rPr lang="fr-FR" sz="2600" dirty="0" smtClean="0"/>
                  <a:t> (RàPC pour le traitement d’images</a:t>
                </a:r>
                <a:r>
                  <a:rPr lang="fr-FR" sz="2600" dirty="0" smtClean="0"/>
                  <a:t>) </a:t>
                </a:r>
                <a:r>
                  <a:rPr lang="fr-FR" sz="2800" dirty="0"/>
                  <a:t>[</a:t>
                </a:r>
                <a:r>
                  <a:rPr lang="fr-FR" sz="2800" dirty="0" err="1"/>
                  <a:t>Perner</a:t>
                </a:r>
                <a:r>
                  <a:rPr lang="fr-FR" sz="2800" dirty="0"/>
                  <a:t>] </a:t>
                </a:r>
              </a:p>
              <a:p>
                <a:pPr lvl="1"/>
                <a:endParaRPr lang="fr-FR" sz="1900" dirty="0"/>
              </a:p>
              <a:p>
                <a:pPr lvl="1"/>
                <a14:m>
                  <m:oMath xmlns:m="http://schemas.openxmlformats.org/officeDocument/2006/math">
                    <m:r>
                      <a:rPr lang="fr-FR" sz="1800" b="0" i="1" smtClean="0">
                        <a:latin typeface="Cambria Math" panose="02040503050406030204" pitchFamily="18" charset="0"/>
                      </a:rPr>
                      <m:t>𝑆</m:t>
                    </m:r>
                    <m:r>
                      <a:rPr lang="fr-FR" sz="1800" b="0" i="1" smtClean="0">
                        <a:latin typeface="Cambria Math" panose="02040503050406030204" pitchFamily="18" charset="0"/>
                      </a:rPr>
                      <m:t>(</m:t>
                    </m:r>
                    <m:r>
                      <a:rPr lang="fr-FR" sz="1800" b="0" i="1" smtClean="0">
                        <a:latin typeface="Cambria Math" panose="02040503050406030204" pitchFamily="18" charset="0"/>
                      </a:rPr>
                      <m:t>𝑥</m:t>
                    </m:r>
                    <m:r>
                      <a:rPr lang="fr-FR" sz="1800" b="0" i="1" smtClean="0">
                        <a:latin typeface="Cambria Math" panose="02040503050406030204" pitchFamily="18" charset="0"/>
                      </a:rPr>
                      <m:t>,</m:t>
                    </m:r>
                    <m:r>
                      <a:rPr lang="fr-FR" sz="1800" b="0" i="1" smtClean="0">
                        <a:latin typeface="Cambria Math" panose="02040503050406030204" pitchFamily="18" charset="0"/>
                      </a:rPr>
                      <m:t>𝑦</m:t>
                    </m:r>
                    <m:r>
                      <a:rPr lang="fr-FR" sz="1800" b="0" i="1" smtClean="0">
                        <a:latin typeface="Cambria Math" panose="02040503050406030204" pitchFamily="18" charset="0"/>
                      </a:rPr>
                      <m:t>)= </m:t>
                    </m:r>
                    <m:f>
                      <m:fPr>
                        <m:ctrlPr>
                          <a:rPr lang="fr-FR" sz="1800" b="0" i="1" smtClean="0">
                            <a:latin typeface="Cambria Math" panose="02040503050406030204" pitchFamily="18" charset="0"/>
                          </a:rPr>
                        </m:ctrlPr>
                      </m:fPr>
                      <m:num>
                        <m:r>
                          <a:rPr lang="fr-FR" sz="1800" b="0" i="1" smtClean="0">
                            <a:latin typeface="Cambria Math" panose="02040503050406030204" pitchFamily="18" charset="0"/>
                          </a:rPr>
                          <m:t>1</m:t>
                        </m:r>
                      </m:num>
                      <m:den>
                        <m:r>
                          <a:rPr lang="fr-FR" sz="1800" b="0" i="1" smtClean="0">
                            <a:latin typeface="Cambria Math" panose="02040503050406030204" pitchFamily="18" charset="0"/>
                          </a:rPr>
                          <m:t>2</m:t>
                        </m:r>
                      </m:den>
                    </m:f>
                    <m:d>
                      <m:dPr>
                        <m:ctrlPr>
                          <a:rPr lang="fr-FR" sz="1800" b="0" i="1" smtClean="0">
                            <a:latin typeface="Cambria Math" panose="02040503050406030204" pitchFamily="18" charset="0"/>
                          </a:rPr>
                        </m:ctrlPr>
                      </m:dPr>
                      <m:e>
                        <m:r>
                          <a:rPr lang="fr-FR" sz="1800" b="0" i="1" smtClean="0">
                            <a:latin typeface="Cambria Math" panose="02040503050406030204" pitchFamily="18" charset="0"/>
                          </a:rPr>
                          <m:t>𝑆𝑁</m:t>
                        </m:r>
                        <m:r>
                          <a:rPr lang="fr-FR" sz="1800" b="0" i="1" smtClean="0">
                            <a:latin typeface="Cambria Math" panose="02040503050406030204" pitchFamily="18" charset="0"/>
                          </a:rPr>
                          <m:t>(</m:t>
                        </m:r>
                        <m:r>
                          <a:rPr lang="fr-FR" sz="1800" b="0" i="1" smtClean="0">
                            <a:latin typeface="Cambria Math" panose="02040503050406030204" pitchFamily="18" charset="0"/>
                          </a:rPr>
                          <m:t>𝑥</m:t>
                        </m:r>
                        <m:r>
                          <a:rPr lang="fr-FR" sz="1800" b="0" i="1" smtClean="0">
                            <a:latin typeface="Cambria Math" panose="02040503050406030204" pitchFamily="18" charset="0"/>
                          </a:rPr>
                          <m:t>,</m:t>
                        </m:r>
                        <m:r>
                          <a:rPr lang="fr-FR" sz="1800" b="0" i="1" smtClean="0">
                            <a:latin typeface="Cambria Math" panose="02040503050406030204" pitchFamily="18" charset="0"/>
                          </a:rPr>
                          <m:t>𝑦</m:t>
                        </m:r>
                        <m:r>
                          <a:rPr lang="fr-FR" sz="1800" b="0" i="1" smtClean="0">
                            <a:latin typeface="Cambria Math" panose="02040503050406030204" pitchFamily="18" charset="0"/>
                          </a:rPr>
                          <m:t>)+</m:t>
                        </m:r>
                        <m:r>
                          <a:rPr lang="fr-FR" sz="1800" b="0" i="1" smtClean="0">
                            <a:latin typeface="Cambria Math" panose="02040503050406030204" pitchFamily="18" charset="0"/>
                          </a:rPr>
                          <m:t>𝑆𝐼</m:t>
                        </m:r>
                        <m:r>
                          <a:rPr lang="fr-FR" sz="1800" b="0" i="1" smtClean="0">
                            <a:latin typeface="Cambria Math" panose="02040503050406030204" pitchFamily="18" charset="0"/>
                          </a:rPr>
                          <m:t>(</m:t>
                        </m:r>
                        <m:r>
                          <a:rPr lang="fr-FR" sz="1800" b="0" i="1" smtClean="0">
                            <a:latin typeface="Cambria Math" panose="02040503050406030204" pitchFamily="18" charset="0"/>
                          </a:rPr>
                          <m:t>𝑥</m:t>
                        </m:r>
                        <m:r>
                          <a:rPr lang="fr-FR" sz="1800" b="0" i="1" smtClean="0">
                            <a:latin typeface="Cambria Math" panose="02040503050406030204" pitchFamily="18" charset="0"/>
                          </a:rPr>
                          <m:t>,</m:t>
                        </m:r>
                        <m:r>
                          <a:rPr lang="fr-FR" sz="1800" b="0" i="1" smtClean="0">
                            <a:latin typeface="Cambria Math" panose="02040503050406030204" pitchFamily="18" charset="0"/>
                          </a:rPr>
                          <m:t>𝑦</m:t>
                        </m:r>
                        <m:r>
                          <a:rPr lang="fr-FR" sz="1800" b="0" i="1" smtClean="0">
                            <a:latin typeface="Cambria Math" panose="02040503050406030204" pitchFamily="18" charset="0"/>
                          </a:rPr>
                          <m:t>)</m:t>
                        </m:r>
                      </m:e>
                    </m:d>
                    <m:r>
                      <a:rPr lang="fr-FR" sz="1800" b="0" i="1" smtClean="0">
                        <a:latin typeface="Cambria Math" panose="02040503050406030204" pitchFamily="18" charset="0"/>
                      </a:rPr>
                      <m:t>, </m:t>
                    </m:r>
                    <m:r>
                      <a:rPr lang="fr-FR" sz="1800" b="0" i="1" smtClean="0">
                        <a:latin typeface="Cambria Math" panose="02040503050406030204" pitchFamily="18" charset="0"/>
                      </a:rPr>
                      <m:t>𝑎𝑣𝑒𝑐</m:t>
                    </m:r>
                    <m:r>
                      <a:rPr lang="fr-FR" sz="1800" b="0" i="1" smtClean="0">
                        <a:latin typeface="Cambria Math" panose="02040503050406030204" pitchFamily="18" charset="0"/>
                      </a:rPr>
                      <m:t> </m:t>
                    </m:r>
                    <m:r>
                      <a:rPr lang="fr-FR" sz="1800" b="0" i="1" smtClean="0">
                        <a:latin typeface="Cambria Math" panose="02040503050406030204" pitchFamily="18" charset="0"/>
                      </a:rPr>
                      <m:t>𝑆𝑁</m:t>
                    </m:r>
                    <m:r>
                      <a:rPr lang="fr-FR" sz="1800" b="0" i="1" smtClean="0">
                        <a:latin typeface="Cambria Math" panose="02040503050406030204" pitchFamily="18" charset="0"/>
                      </a:rPr>
                      <m:t> </m:t>
                    </m:r>
                    <m:r>
                      <a:rPr lang="fr-FR" sz="1800" b="0" i="1" smtClean="0">
                        <a:latin typeface="Cambria Math" panose="02040503050406030204" pitchFamily="18" charset="0"/>
                      </a:rPr>
                      <m:t>𝑒𝑡</m:t>
                    </m:r>
                    <m:r>
                      <a:rPr lang="fr-FR" sz="1800" b="0" i="1" smtClean="0">
                        <a:latin typeface="Cambria Math" panose="02040503050406030204" pitchFamily="18" charset="0"/>
                      </a:rPr>
                      <m:t> </m:t>
                    </m:r>
                    <m:r>
                      <a:rPr lang="fr-FR" sz="1800" b="0" i="1" smtClean="0">
                        <a:latin typeface="Cambria Math" panose="02040503050406030204" pitchFamily="18" charset="0"/>
                      </a:rPr>
                      <m:t>𝑆𝐼</m:t>
                    </m:r>
                    <m:r>
                      <a:rPr lang="fr-FR" sz="1800" b="0" i="1" smtClean="0">
                        <a:latin typeface="Cambria Math" panose="02040503050406030204" pitchFamily="18" charset="0"/>
                      </a:rPr>
                      <m:t> </m:t>
                    </m:r>
                    <m:r>
                      <a:rPr lang="fr-FR" sz="1800" b="0" i="1" smtClean="0">
                        <a:latin typeface="Cambria Math" panose="02040503050406030204" pitchFamily="18" charset="0"/>
                      </a:rPr>
                      <m:t>𝑙𝑒𝑠</m:t>
                    </m:r>
                    <m:r>
                      <a:rPr lang="fr-FR" sz="1800" b="0" i="1" smtClean="0">
                        <a:latin typeface="Cambria Math" panose="02040503050406030204" pitchFamily="18" charset="0"/>
                      </a:rPr>
                      <m:t> </m:t>
                    </m:r>
                    <m:r>
                      <a:rPr lang="fr-FR" sz="1800" b="0" i="1" smtClean="0">
                        <a:latin typeface="Cambria Math" panose="02040503050406030204" pitchFamily="18" charset="0"/>
                      </a:rPr>
                      <m:t>𝑓𝑜𝑛𝑐𝑡𝑖𝑜𝑛𝑠</m:t>
                    </m:r>
                    <m:r>
                      <a:rPr lang="fr-FR" sz="1800" b="0" i="1" smtClean="0">
                        <a:latin typeface="Cambria Math" panose="02040503050406030204" pitchFamily="18" charset="0"/>
                      </a:rPr>
                      <m:t> </m:t>
                    </m:r>
                    <m:r>
                      <a:rPr lang="fr-FR" sz="1800" b="0" i="1" smtClean="0">
                        <a:latin typeface="Cambria Math" panose="02040503050406030204" pitchFamily="18" charset="0"/>
                      </a:rPr>
                      <m:t>𝑑𝑒</m:t>
                    </m:r>
                    <m:r>
                      <a:rPr lang="fr-FR" sz="1800" b="0" i="1" smtClean="0">
                        <a:latin typeface="Cambria Math" panose="02040503050406030204" pitchFamily="18" charset="0"/>
                      </a:rPr>
                      <m:t> </m:t>
                    </m:r>
                    <m:r>
                      <a:rPr lang="fr-FR" sz="1800" b="0" i="1" smtClean="0">
                        <a:latin typeface="Cambria Math" panose="02040503050406030204" pitchFamily="18" charset="0"/>
                      </a:rPr>
                      <m:t>𝑠𝑖𝑚𝑖𝑙𝑎𝑟𝑖𝑡</m:t>
                    </m:r>
                    <m:r>
                      <a:rPr lang="fr-FR" sz="1800" b="0" i="1" smtClean="0">
                        <a:latin typeface="Cambria Math" panose="02040503050406030204" pitchFamily="18" charset="0"/>
                      </a:rPr>
                      <m:t>é </m:t>
                    </m:r>
                    <m:r>
                      <a:rPr lang="fr-FR" sz="1800" b="0" i="1" smtClean="0">
                        <a:latin typeface="Cambria Math" panose="02040503050406030204" pitchFamily="18" charset="0"/>
                      </a:rPr>
                      <m:t>𝑁𝑜𝑛𝐼𝑚𝑎𝑔𝑒</m:t>
                    </m:r>
                    <m:r>
                      <a:rPr lang="fr-FR" sz="1800" b="0" i="1" smtClean="0">
                        <a:latin typeface="Cambria Math" panose="02040503050406030204" pitchFamily="18" charset="0"/>
                      </a:rPr>
                      <m:t> </m:t>
                    </m:r>
                    <m:r>
                      <a:rPr lang="fr-FR" sz="1800" b="0" i="1" smtClean="0">
                        <a:latin typeface="Cambria Math" panose="02040503050406030204" pitchFamily="18" charset="0"/>
                      </a:rPr>
                      <m:t>𝑒𝑡</m:t>
                    </m:r>
                    <m:r>
                      <a:rPr lang="fr-FR" sz="1800" b="0" i="1" smtClean="0">
                        <a:latin typeface="Cambria Math" panose="02040503050406030204" pitchFamily="18" charset="0"/>
                      </a:rPr>
                      <m:t> </m:t>
                    </m:r>
                    <m:r>
                      <a:rPr lang="fr-FR" sz="1800" b="0" i="1" smtClean="0">
                        <a:latin typeface="Cambria Math" panose="02040503050406030204" pitchFamily="18" charset="0"/>
                      </a:rPr>
                      <m:t>𝐼𝑚𝑎𝑔𝑒</m:t>
                    </m:r>
                  </m:oMath>
                </a14:m>
                <a:endParaRPr lang="fr-FR" sz="1800" b="0" dirty="0" smtClean="0"/>
              </a:p>
              <a:p>
                <a:pPr lvl="1"/>
                <a14:m>
                  <m:oMath xmlns:m="http://schemas.openxmlformats.org/officeDocument/2006/math">
                    <m:r>
                      <a:rPr lang="fr-FR" sz="1900" b="0" i="1" smtClean="0">
                        <a:latin typeface="Cambria Math" panose="02040503050406030204" pitchFamily="18" charset="0"/>
                      </a:rPr>
                      <m:t>𝑆𝑁</m:t>
                    </m:r>
                    <m:d>
                      <m:dPr>
                        <m:ctrlPr>
                          <a:rPr lang="fr-FR" sz="1900" b="0" i="1" smtClean="0">
                            <a:latin typeface="Cambria Math" panose="02040503050406030204" pitchFamily="18" charset="0"/>
                          </a:rPr>
                        </m:ctrlPr>
                      </m:dPr>
                      <m:e>
                        <m:r>
                          <a:rPr lang="fr-FR" sz="1900" b="0" i="1" smtClean="0">
                            <a:latin typeface="Cambria Math" panose="02040503050406030204" pitchFamily="18" charset="0"/>
                          </a:rPr>
                          <m:t>𝑥</m:t>
                        </m:r>
                        <m:r>
                          <a:rPr lang="fr-FR" sz="1900" b="0" i="1" smtClean="0">
                            <a:latin typeface="Cambria Math" panose="02040503050406030204" pitchFamily="18" charset="0"/>
                          </a:rPr>
                          <m:t>,</m:t>
                        </m:r>
                        <m:r>
                          <a:rPr lang="fr-FR" sz="1900" b="0" i="1" smtClean="0">
                            <a:latin typeface="Cambria Math" panose="02040503050406030204" pitchFamily="18" charset="0"/>
                          </a:rPr>
                          <m:t>𝑦</m:t>
                        </m:r>
                      </m:e>
                    </m:d>
                    <m:r>
                      <a:rPr lang="fr-FR" sz="1900" b="0" i="1" smtClean="0">
                        <a:latin typeface="Cambria Math" panose="02040503050406030204" pitchFamily="18" charset="0"/>
                      </a:rPr>
                      <m:t>= </m:t>
                    </m:r>
                    <m:f>
                      <m:fPr>
                        <m:ctrlPr>
                          <a:rPr lang="fr-FR" sz="1900" b="0" i="1" smtClean="0">
                            <a:latin typeface="Cambria Math" panose="02040503050406030204" pitchFamily="18" charset="0"/>
                          </a:rPr>
                        </m:ctrlPr>
                      </m:fPr>
                      <m:num>
                        <m:r>
                          <a:rPr lang="fr-FR" sz="1900" b="0" i="1" smtClean="0">
                            <a:latin typeface="Cambria Math" panose="02040503050406030204" pitchFamily="18" charset="0"/>
                          </a:rPr>
                          <m:t>|</m:t>
                        </m:r>
                        <m:r>
                          <a:rPr lang="fr-FR" sz="1900" b="0" i="1" smtClean="0">
                            <a:latin typeface="Cambria Math" panose="02040503050406030204" pitchFamily="18" charset="0"/>
                          </a:rPr>
                          <m:t>𝐴𝑖</m:t>
                        </m:r>
                        <m:r>
                          <a:rPr lang="fr-FR" sz="1900" b="0" i="1" smtClean="0">
                            <a:latin typeface="Cambria Math" panose="02040503050406030204" pitchFamily="18" charset="0"/>
                          </a:rPr>
                          <m:t>|</m:t>
                        </m:r>
                      </m:num>
                      <m:den>
                        <m:r>
                          <a:rPr lang="fr-FR" sz="1900" b="0" i="1" smtClean="0">
                            <a:latin typeface="Cambria Math" panose="02040503050406030204" pitchFamily="18" charset="0"/>
                            <a:ea typeface="Cambria Math" panose="02040503050406030204" pitchFamily="18" charset="0"/>
                          </a:rPr>
                          <m:t>𝛼</m:t>
                        </m:r>
                        <m:d>
                          <m:dPr>
                            <m:begChr m:val="|"/>
                            <m:endChr m:val="]"/>
                            <m:ctrlPr>
                              <a:rPr lang="fr-FR" sz="1900" b="0" i="1" smtClean="0">
                                <a:latin typeface="Cambria Math" panose="02040503050406030204" pitchFamily="18" charset="0"/>
                                <a:ea typeface="Cambria Math" panose="02040503050406030204" pitchFamily="18" charset="0"/>
                              </a:rPr>
                            </m:ctrlPr>
                          </m:dPr>
                          <m:e>
                            <m:r>
                              <a:rPr lang="fr-FR" sz="1900" b="0" i="1" smtClean="0">
                                <a:latin typeface="Cambria Math" panose="02040503050406030204" pitchFamily="18" charset="0"/>
                                <a:ea typeface="Cambria Math" panose="02040503050406030204" pitchFamily="18" charset="0"/>
                              </a:rPr>
                              <m:t>𝐴𝑖</m:t>
                            </m:r>
                          </m:e>
                        </m:d>
                        <m:r>
                          <a:rPr lang="fr-FR" sz="1900" b="0" i="1" smtClean="0">
                            <a:latin typeface="Cambria Math" panose="02040503050406030204" pitchFamily="18" charset="0"/>
                            <a:ea typeface="Cambria Math" panose="02040503050406030204" pitchFamily="18" charset="0"/>
                          </a:rPr>
                          <m:t> + </m:t>
                        </m:r>
                        <m:r>
                          <a:rPr lang="fr-FR" sz="1900" b="0" i="1" smtClean="0">
                            <a:latin typeface="Cambria Math" panose="02040503050406030204" pitchFamily="18" charset="0"/>
                            <a:ea typeface="Cambria Math" panose="02040503050406030204" pitchFamily="18" charset="0"/>
                          </a:rPr>
                          <m:t>𝛽</m:t>
                        </m:r>
                        <m:d>
                          <m:dPr>
                            <m:begChr m:val="|"/>
                            <m:endChr m:val="|"/>
                            <m:ctrlPr>
                              <a:rPr lang="fr-FR" sz="1900" b="0" i="1" smtClean="0">
                                <a:latin typeface="Cambria Math" panose="02040503050406030204" pitchFamily="18" charset="0"/>
                                <a:ea typeface="Cambria Math" panose="02040503050406030204" pitchFamily="18" charset="0"/>
                              </a:rPr>
                            </m:ctrlPr>
                          </m:dPr>
                          <m:e>
                            <m:r>
                              <a:rPr lang="fr-FR" sz="1900" b="0" i="1" smtClean="0">
                                <a:latin typeface="Cambria Math" panose="02040503050406030204" pitchFamily="18" charset="0"/>
                                <a:ea typeface="Cambria Math" panose="02040503050406030204" pitchFamily="18" charset="0"/>
                              </a:rPr>
                              <m:t>𝐷𝑖</m:t>
                            </m:r>
                          </m:e>
                        </m:d>
                        <m:r>
                          <a:rPr lang="fr-FR" sz="1900" b="0" i="1" smtClean="0">
                            <a:latin typeface="Cambria Math" panose="02040503050406030204" pitchFamily="18" charset="0"/>
                            <a:ea typeface="Cambria Math" panose="02040503050406030204" pitchFamily="18" charset="0"/>
                          </a:rPr>
                          <m:t> + </m:t>
                        </m:r>
                        <m:r>
                          <a:rPr lang="fr-FR" sz="1900" b="0" i="1" smtClean="0">
                            <a:latin typeface="Cambria Math" panose="02040503050406030204" pitchFamily="18" charset="0"/>
                            <a:ea typeface="Cambria Math" panose="02040503050406030204" pitchFamily="18" charset="0"/>
                          </a:rPr>
                          <m:t>𝛾</m:t>
                        </m:r>
                        <m:r>
                          <a:rPr lang="fr-FR" sz="1900" b="0" i="1" smtClean="0">
                            <a:latin typeface="Cambria Math" panose="02040503050406030204" pitchFamily="18" charset="0"/>
                            <a:ea typeface="Cambria Math" panose="02040503050406030204" pitchFamily="18" charset="0"/>
                          </a:rPr>
                          <m:t>|</m:t>
                        </m:r>
                        <m:r>
                          <a:rPr lang="fr-FR" sz="1900" b="0" i="1" smtClean="0">
                            <a:latin typeface="Cambria Math" panose="02040503050406030204" pitchFamily="18" charset="0"/>
                            <a:ea typeface="Cambria Math" panose="02040503050406030204" pitchFamily="18" charset="0"/>
                          </a:rPr>
                          <m:t>𝐸𝑖</m:t>
                        </m:r>
                        <m:r>
                          <a:rPr lang="fr-FR" sz="1900" b="0" i="1" smtClean="0">
                            <a:latin typeface="Cambria Math" panose="02040503050406030204" pitchFamily="18" charset="0"/>
                            <a:ea typeface="Cambria Math" panose="02040503050406030204" pitchFamily="18" charset="0"/>
                          </a:rPr>
                          <m:t>|</m:t>
                        </m:r>
                      </m:den>
                    </m:f>
                    <m:r>
                      <a:rPr lang="fr-FR" sz="1900" b="0" i="1" smtClean="0">
                        <a:latin typeface="Cambria Math" panose="02040503050406030204" pitchFamily="18" charset="0"/>
                      </a:rPr>
                      <m:t>, </m:t>
                    </m:r>
                    <m:r>
                      <a:rPr lang="fr-FR" sz="1900" b="0" i="1" smtClean="0">
                        <a:latin typeface="Cambria Math" panose="02040503050406030204" pitchFamily="18" charset="0"/>
                      </a:rPr>
                      <m:t>𝑎𝑣𝑒𝑐</m:t>
                    </m:r>
                    <m:r>
                      <a:rPr lang="fr-FR" sz="1900" b="0" i="1" smtClean="0">
                        <a:latin typeface="Cambria Math" panose="02040503050406030204" pitchFamily="18" charset="0"/>
                      </a:rPr>
                      <m:t> </m:t>
                    </m:r>
                    <m:r>
                      <a:rPr lang="fr-FR" sz="1900" b="0" i="1" smtClean="0">
                        <a:latin typeface="Cambria Math" panose="02040503050406030204" pitchFamily="18" charset="0"/>
                      </a:rPr>
                      <m:t>𝐴𝑖</m:t>
                    </m:r>
                    <m:r>
                      <a:rPr lang="fr-FR" sz="1900" b="0" i="1" smtClean="0">
                        <a:latin typeface="Cambria Math" panose="02040503050406030204" pitchFamily="18" charset="0"/>
                      </a:rPr>
                      <m:t>=</m:t>
                    </m:r>
                    <m:r>
                      <a:rPr lang="fr-FR" sz="1900" b="0" i="1" smtClean="0">
                        <a:latin typeface="Cambria Math" panose="02040503050406030204" pitchFamily="18" charset="0"/>
                      </a:rPr>
                      <m:t>𝑏𝑜𝑡h</m:t>
                    </m:r>
                    <m:d>
                      <m:dPr>
                        <m:ctrlPr>
                          <a:rPr lang="fr-FR" sz="1900" b="0" i="1" smtClean="0">
                            <a:latin typeface="Cambria Math" panose="02040503050406030204" pitchFamily="18" charset="0"/>
                          </a:rPr>
                        </m:ctrlPr>
                      </m:dPr>
                      <m:e>
                        <m:r>
                          <a:rPr lang="fr-FR" sz="1900" b="0" i="1" smtClean="0">
                            <a:latin typeface="Cambria Math" panose="02040503050406030204" pitchFamily="18" charset="0"/>
                          </a:rPr>
                          <m:t>𝑥</m:t>
                        </m:r>
                        <m:r>
                          <a:rPr lang="fr-FR" sz="1900" b="0" i="1" smtClean="0">
                            <a:latin typeface="Cambria Math" panose="02040503050406030204" pitchFamily="18" charset="0"/>
                          </a:rPr>
                          <m:t>,</m:t>
                        </m:r>
                        <m:r>
                          <a:rPr lang="fr-FR" sz="1900" b="0" i="1" smtClean="0">
                            <a:latin typeface="Cambria Math" panose="02040503050406030204" pitchFamily="18" charset="0"/>
                            <a:ea typeface="Cambria Math" panose="02040503050406030204" pitchFamily="18" charset="0"/>
                          </a:rPr>
                          <m:t>𝑦</m:t>
                        </m:r>
                      </m:e>
                    </m:d>
                    <m:r>
                      <a:rPr lang="fr-FR" sz="1900" b="0" i="1" smtClean="0">
                        <a:latin typeface="Cambria Math" panose="02040503050406030204" pitchFamily="18" charset="0"/>
                        <a:ea typeface="Cambria Math" panose="02040503050406030204" pitchFamily="18" charset="0"/>
                      </a:rPr>
                      <m:t>, </m:t>
                    </m:r>
                    <m:r>
                      <a:rPr lang="fr-FR" sz="1900" b="0" i="1" smtClean="0">
                        <a:latin typeface="Cambria Math" panose="02040503050406030204" pitchFamily="18" charset="0"/>
                        <a:ea typeface="Cambria Math" panose="02040503050406030204" pitchFamily="18" charset="0"/>
                      </a:rPr>
                      <m:t>𝐷𝑖</m:t>
                    </m:r>
                    <m:r>
                      <a:rPr lang="fr-FR" sz="1900" b="0" i="1" smtClean="0">
                        <a:latin typeface="Cambria Math" panose="02040503050406030204" pitchFamily="18" charset="0"/>
                        <a:ea typeface="Cambria Math" panose="02040503050406030204" pitchFamily="18" charset="0"/>
                      </a:rPr>
                      <m:t>=</m:t>
                    </m:r>
                    <m:r>
                      <a:rPr lang="fr-FR" sz="1900" b="0" i="1" smtClean="0">
                        <a:latin typeface="Cambria Math" panose="02040503050406030204" pitchFamily="18" charset="0"/>
                        <a:ea typeface="Cambria Math" panose="02040503050406030204" pitchFamily="18" charset="0"/>
                      </a:rPr>
                      <m:t>𝑜𝑛𝑙𝑦</m:t>
                    </m:r>
                    <m:d>
                      <m:dPr>
                        <m:ctrlPr>
                          <a:rPr lang="fr-FR" sz="1900" b="0" i="1" smtClean="0">
                            <a:latin typeface="Cambria Math" panose="02040503050406030204" pitchFamily="18" charset="0"/>
                            <a:ea typeface="Cambria Math" panose="02040503050406030204" pitchFamily="18" charset="0"/>
                          </a:rPr>
                        </m:ctrlPr>
                      </m:dPr>
                      <m:e>
                        <m:r>
                          <a:rPr lang="fr-FR" sz="1900" b="0" i="1" smtClean="0">
                            <a:latin typeface="Cambria Math" panose="02040503050406030204" pitchFamily="18" charset="0"/>
                            <a:ea typeface="Cambria Math" panose="02040503050406030204" pitchFamily="18" charset="0"/>
                          </a:rPr>
                          <m:t>𝑥</m:t>
                        </m:r>
                      </m:e>
                    </m:d>
                    <m:r>
                      <a:rPr lang="fr-FR" sz="1900" b="0" i="1" smtClean="0">
                        <a:latin typeface="Cambria Math" panose="02040503050406030204" pitchFamily="18" charset="0"/>
                        <a:ea typeface="Cambria Math" panose="02040503050406030204" pitchFamily="18" charset="0"/>
                      </a:rPr>
                      <m:t>, </m:t>
                    </m:r>
                    <m:r>
                      <a:rPr lang="fr-FR" sz="1900" b="0" i="1" smtClean="0">
                        <a:latin typeface="Cambria Math" panose="02040503050406030204" pitchFamily="18" charset="0"/>
                        <a:ea typeface="Cambria Math" panose="02040503050406030204" pitchFamily="18" charset="0"/>
                      </a:rPr>
                      <m:t>𝐸𝑖</m:t>
                    </m:r>
                    <m:r>
                      <a:rPr lang="fr-FR" sz="1900" b="0" i="1" smtClean="0">
                        <a:latin typeface="Cambria Math" panose="02040503050406030204" pitchFamily="18" charset="0"/>
                        <a:ea typeface="Cambria Math" panose="02040503050406030204" pitchFamily="18" charset="0"/>
                      </a:rPr>
                      <m:t>=</m:t>
                    </m:r>
                    <m:r>
                      <a:rPr lang="fr-FR" sz="1900" b="0" i="1" smtClean="0">
                        <a:latin typeface="Cambria Math" panose="02040503050406030204" pitchFamily="18" charset="0"/>
                        <a:ea typeface="Cambria Math" panose="02040503050406030204" pitchFamily="18" charset="0"/>
                      </a:rPr>
                      <m:t>𝑜𝑛𝑙𝑦</m:t>
                    </m:r>
                    <m:d>
                      <m:dPr>
                        <m:ctrlPr>
                          <a:rPr lang="fr-FR" sz="1900" b="0" i="1" smtClean="0">
                            <a:latin typeface="Cambria Math" panose="02040503050406030204" pitchFamily="18" charset="0"/>
                            <a:ea typeface="Cambria Math" panose="02040503050406030204" pitchFamily="18" charset="0"/>
                          </a:rPr>
                        </m:ctrlPr>
                      </m:dPr>
                      <m:e>
                        <m:r>
                          <a:rPr lang="fr-FR" sz="1900" b="0" i="1" smtClean="0">
                            <a:latin typeface="Cambria Math" panose="02040503050406030204" pitchFamily="18" charset="0"/>
                            <a:ea typeface="Cambria Math" panose="02040503050406030204" pitchFamily="18" charset="0"/>
                          </a:rPr>
                          <m:t>𝑦</m:t>
                        </m:r>
                      </m:e>
                    </m:d>
                  </m:oMath>
                </a14:m>
                <a:endParaRPr lang="fr-FR" sz="1900" dirty="0"/>
              </a:p>
              <a:p>
                <a:pPr lvl="2">
                  <a:buSzPct val="100000"/>
                  <a:buFont typeface="Wingdings" panose="05000000000000000000" pitchFamily="2" charset="2"/>
                  <a:buChar char="Ø"/>
                </a:pPr>
                <a:r>
                  <a:rPr lang="fr-FR" sz="1700" dirty="0" smtClean="0"/>
                  <a:t>Nécessite une conversion des caractéristiques en binaire </a:t>
                </a:r>
              </a:p>
              <a:p>
                <a:pPr lvl="2">
                  <a:buSzPct val="100000"/>
                  <a:buFont typeface="Wingdings" panose="05000000000000000000" pitchFamily="2" charset="2"/>
                  <a:buChar char="Ø"/>
                </a:pPr>
                <a:r>
                  <a:rPr lang="el-GR" sz="1700" dirty="0" smtClean="0"/>
                  <a:t>α</a:t>
                </a:r>
                <a:r>
                  <a:rPr lang="fr-FR" sz="1700" dirty="0" smtClean="0"/>
                  <a:t>,</a:t>
                </a:r>
                <a:r>
                  <a:rPr lang="el-GR" sz="1700" dirty="0" smtClean="0"/>
                  <a:t>β</a:t>
                </a:r>
                <a:r>
                  <a:rPr lang="fr-FR" sz="1700" dirty="0" smtClean="0"/>
                  <a:t> et </a:t>
                </a:r>
                <a:r>
                  <a:rPr lang="el-GR" sz="1700" dirty="0" smtClean="0"/>
                  <a:t>γ</a:t>
                </a:r>
                <a:r>
                  <a:rPr lang="fr-FR" sz="1700" dirty="0" smtClean="0"/>
                  <a:t> sont des poids, généralement </a:t>
                </a:r>
                <a:r>
                  <a:rPr lang="el-GR" sz="1700" i="1" dirty="0" smtClean="0">
                    <a:latin typeface="Cambria Math" panose="02040503050406030204" pitchFamily="18" charset="0"/>
                    <a:ea typeface="Cambria Math" panose="02040503050406030204" pitchFamily="18" charset="0"/>
                  </a:rPr>
                  <a:t>α</a:t>
                </a:r>
                <a:r>
                  <a:rPr lang="fr-FR" sz="1700" i="1" dirty="0" smtClean="0">
                    <a:latin typeface="Cambria Math" panose="02040503050406030204" pitchFamily="18" charset="0"/>
                    <a:ea typeface="Cambria Math" panose="02040503050406030204" pitchFamily="18" charset="0"/>
                  </a:rPr>
                  <a:t> = </a:t>
                </a:r>
                <a:r>
                  <a:rPr lang="el-GR" sz="1700" i="1" dirty="0" smtClean="0">
                    <a:latin typeface="Cambria Math" panose="02040503050406030204" pitchFamily="18" charset="0"/>
                    <a:ea typeface="Cambria Math" panose="02040503050406030204" pitchFamily="18" charset="0"/>
                  </a:rPr>
                  <a:t>β</a:t>
                </a:r>
                <a:r>
                  <a:rPr lang="fr-FR" sz="1700" i="1" dirty="0" smtClean="0">
                    <a:latin typeface="Cambria Math" panose="02040503050406030204" pitchFamily="18" charset="0"/>
                    <a:ea typeface="Cambria Math" panose="02040503050406030204" pitchFamily="18" charset="0"/>
                  </a:rPr>
                  <a:t> = 1 </a:t>
                </a:r>
                <a:r>
                  <a:rPr lang="fr-FR" sz="1700" dirty="0" smtClean="0"/>
                  <a:t>et </a:t>
                </a:r>
                <a:r>
                  <a:rPr lang="el-GR" sz="1700" i="1" dirty="0" smtClean="0">
                    <a:latin typeface="Cambria Math" panose="02040503050406030204" pitchFamily="18" charset="0"/>
                    <a:ea typeface="Cambria Math" panose="02040503050406030204" pitchFamily="18" charset="0"/>
                  </a:rPr>
                  <a:t>γ</a:t>
                </a:r>
                <a:r>
                  <a:rPr lang="fr-FR" sz="1700" i="1" dirty="0" smtClean="0">
                    <a:latin typeface="Cambria Math" panose="02040503050406030204" pitchFamily="18" charset="0"/>
                    <a:ea typeface="Cambria Math" panose="02040503050406030204" pitchFamily="18" charset="0"/>
                  </a:rPr>
                  <a:t> = 0,5</a:t>
                </a:r>
                <a:r>
                  <a:rPr lang="fr-FR" sz="1700" dirty="0" smtClean="0"/>
                  <a:t>, </a:t>
                </a:r>
                <a:r>
                  <a:rPr lang="fr-FR" sz="1700" b="1" dirty="0" smtClean="0"/>
                  <a:t>quand </a:t>
                </a:r>
                <a:r>
                  <a:rPr lang="fr-FR" sz="1700" b="1" i="1" dirty="0" smtClean="0">
                    <a:latin typeface="Cambria Math" panose="02040503050406030204" pitchFamily="18" charset="0"/>
                    <a:ea typeface="Cambria Math" panose="02040503050406030204" pitchFamily="18" charset="0"/>
                  </a:rPr>
                  <a:t>y</a:t>
                </a:r>
                <a:r>
                  <a:rPr lang="fr-FR" sz="1700" b="1" dirty="0" smtClean="0"/>
                  <a:t>  est le nouveau cas</a:t>
                </a:r>
              </a:p>
              <a:p>
                <a:pPr lvl="2">
                  <a:buSzPct val="100000"/>
                  <a:buFont typeface="Wingdings" panose="05000000000000000000" pitchFamily="2" charset="2"/>
                  <a:buChar char="Ø"/>
                </a:pPr>
                <a:endParaRPr lang="fr-FR" sz="1700" b="1" dirty="0"/>
              </a:p>
              <a:p>
                <a:pPr lvl="1">
                  <a:buFont typeface="Arial" panose="020B0604020202020204" pitchFamily="34" charset="0"/>
                  <a:buChar char="•"/>
                </a:pPr>
                <a14:m>
                  <m:oMath xmlns:m="http://schemas.openxmlformats.org/officeDocument/2006/math">
                    <m:r>
                      <a:rPr lang="fr-FR" sz="1900" b="0" i="1" smtClean="0">
                        <a:latin typeface="Cambria Math" panose="02040503050406030204" pitchFamily="18" charset="0"/>
                      </a:rPr>
                      <m:t>𝑆𝐼</m:t>
                    </m:r>
                    <m:d>
                      <m:dPr>
                        <m:ctrlPr>
                          <a:rPr lang="fr-FR" sz="1900" b="0" i="1" smtClean="0">
                            <a:latin typeface="Cambria Math" panose="02040503050406030204" pitchFamily="18" charset="0"/>
                          </a:rPr>
                        </m:ctrlPr>
                      </m:dPr>
                      <m:e>
                        <m:r>
                          <a:rPr lang="fr-FR" sz="1900" b="0" i="1" smtClean="0">
                            <a:latin typeface="Cambria Math" panose="02040503050406030204" pitchFamily="18" charset="0"/>
                          </a:rPr>
                          <m:t>𝑥</m:t>
                        </m:r>
                        <m:r>
                          <a:rPr lang="fr-FR" sz="1900" b="0" i="1" smtClean="0">
                            <a:latin typeface="Cambria Math" panose="02040503050406030204" pitchFamily="18" charset="0"/>
                          </a:rPr>
                          <m:t>,</m:t>
                        </m:r>
                        <m:r>
                          <a:rPr lang="fr-FR" sz="1900" b="0" i="1" smtClean="0">
                            <a:latin typeface="Cambria Math" panose="02040503050406030204" pitchFamily="18" charset="0"/>
                          </a:rPr>
                          <m:t>𝑦</m:t>
                        </m:r>
                      </m:e>
                    </m:d>
                    <m:r>
                      <a:rPr lang="fr-FR" sz="1900" b="0" i="1" smtClean="0">
                        <a:latin typeface="Cambria Math" panose="02040503050406030204" pitchFamily="18" charset="0"/>
                      </a:rPr>
                      <m:t>=1−(</m:t>
                    </m:r>
                    <m:f>
                      <m:fPr>
                        <m:ctrlPr>
                          <a:rPr lang="fr-FR" sz="1900" b="0" i="1" smtClean="0">
                            <a:latin typeface="Cambria Math" panose="02040503050406030204" pitchFamily="18" charset="0"/>
                          </a:rPr>
                        </m:ctrlPr>
                      </m:fPr>
                      <m:num>
                        <m:r>
                          <a:rPr lang="fr-FR" sz="1900" b="0" i="1" smtClean="0">
                            <a:latin typeface="Cambria Math" panose="02040503050406030204" pitchFamily="18" charset="0"/>
                          </a:rPr>
                          <m:t>1</m:t>
                        </m:r>
                      </m:num>
                      <m:den>
                        <m:r>
                          <a:rPr lang="fr-FR" sz="1900" b="0" i="1" smtClean="0">
                            <a:latin typeface="Cambria Math" panose="02040503050406030204" pitchFamily="18" charset="0"/>
                          </a:rPr>
                          <m:t>𝑛</m:t>
                        </m:r>
                      </m:den>
                    </m:f>
                    <m:nary>
                      <m:naryPr>
                        <m:chr m:val="∑"/>
                        <m:ctrlPr>
                          <a:rPr lang="fr-FR" sz="1900" b="0" i="1" smtClean="0">
                            <a:latin typeface="Cambria Math" panose="02040503050406030204" pitchFamily="18" charset="0"/>
                          </a:rPr>
                        </m:ctrlPr>
                      </m:naryPr>
                      <m:sub>
                        <m:r>
                          <m:rPr>
                            <m:brk m:alnAt="23"/>
                          </m:rPr>
                          <a:rPr lang="fr-FR" sz="1900" b="0" i="1" smtClean="0">
                            <a:latin typeface="Cambria Math" panose="02040503050406030204" pitchFamily="18" charset="0"/>
                          </a:rPr>
                          <m:t>𝑖</m:t>
                        </m:r>
                        <m:r>
                          <a:rPr lang="fr-FR" sz="1900" b="0" i="1" smtClean="0">
                            <a:latin typeface="Cambria Math" panose="02040503050406030204" pitchFamily="18" charset="0"/>
                          </a:rPr>
                          <m:t>=1</m:t>
                        </m:r>
                      </m:sub>
                      <m:sup>
                        <m:r>
                          <a:rPr lang="fr-FR" sz="1900" b="0" i="1" smtClean="0">
                            <a:latin typeface="Cambria Math" panose="02040503050406030204" pitchFamily="18" charset="0"/>
                          </a:rPr>
                          <m:t>𝑛</m:t>
                        </m:r>
                      </m:sup>
                      <m:e>
                        <m:r>
                          <a:rPr lang="fr-FR" sz="1900" b="0" i="1" smtClean="0">
                            <a:latin typeface="Cambria Math" panose="02040503050406030204" pitchFamily="18" charset="0"/>
                          </a:rPr>
                          <m:t>𝑤</m:t>
                        </m:r>
                        <m:r>
                          <a:rPr lang="fr-FR" sz="1900" b="0" i="1" baseline="-25000" smtClean="0">
                            <a:latin typeface="Cambria Math" panose="02040503050406030204" pitchFamily="18" charset="0"/>
                          </a:rPr>
                          <m:t>𝑖</m:t>
                        </m:r>
                        <m:r>
                          <a:rPr lang="fr-FR" sz="1900" b="0" i="1" smtClean="0">
                            <a:latin typeface="Cambria Math" panose="02040503050406030204" pitchFamily="18" charset="0"/>
                          </a:rPr>
                          <m:t> ∗ </m:t>
                        </m:r>
                        <m:d>
                          <m:dPr>
                            <m:begChr m:val="|"/>
                            <m:endChr m:val="|"/>
                            <m:ctrlPr>
                              <a:rPr lang="fr-FR" sz="1900" b="0" i="1" smtClean="0">
                                <a:latin typeface="Cambria Math" panose="02040503050406030204" pitchFamily="18" charset="0"/>
                              </a:rPr>
                            </m:ctrlPr>
                          </m:dPr>
                          <m:e>
                            <m:f>
                              <m:fPr>
                                <m:ctrlPr>
                                  <a:rPr lang="fr-FR" sz="1900" b="0" i="1" smtClean="0">
                                    <a:latin typeface="Cambria Math" panose="02040503050406030204" pitchFamily="18" charset="0"/>
                                  </a:rPr>
                                </m:ctrlPr>
                              </m:fPr>
                              <m:num>
                                <m:r>
                                  <a:rPr lang="fr-FR" sz="1900" b="0" i="1" smtClean="0">
                                    <a:latin typeface="Cambria Math" panose="02040503050406030204" pitchFamily="18" charset="0"/>
                                  </a:rPr>
                                  <m:t>𝑥</m:t>
                                </m:r>
                                <m:r>
                                  <a:rPr lang="fr-FR" sz="1900" b="0" i="1" baseline="-25000" smtClean="0">
                                    <a:latin typeface="Cambria Math" panose="02040503050406030204" pitchFamily="18" charset="0"/>
                                  </a:rPr>
                                  <m:t>𝑖</m:t>
                                </m:r>
                                <m:r>
                                  <a:rPr lang="fr-FR" sz="1900" b="0" i="1" smtClean="0">
                                    <a:latin typeface="Cambria Math" panose="02040503050406030204" pitchFamily="18" charset="0"/>
                                  </a:rPr>
                                  <m:t>−</m:t>
                                </m:r>
                                <m:r>
                                  <a:rPr lang="fr-FR" sz="1900" b="0" i="1" smtClean="0">
                                    <a:latin typeface="Cambria Math" panose="02040503050406030204" pitchFamily="18" charset="0"/>
                                  </a:rPr>
                                  <m:t>𝑚𝑖𝑛𝑖</m:t>
                                </m:r>
                              </m:num>
                              <m:den>
                                <m:r>
                                  <a:rPr lang="fr-FR" sz="1900" b="0" i="1" smtClean="0">
                                    <a:latin typeface="Cambria Math" panose="02040503050406030204" pitchFamily="18" charset="0"/>
                                  </a:rPr>
                                  <m:t>𝑚𝑎𝑥</m:t>
                                </m:r>
                                <m:r>
                                  <a:rPr lang="fr-FR" sz="1900" b="0" i="1" baseline="-25000" smtClean="0">
                                    <a:latin typeface="Cambria Math" panose="02040503050406030204" pitchFamily="18" charset="0"/>
                                  </a:rPr>
                                  <m:t>𝑖</m:t>
                                </m:r>
                                <m:r>
                                  <a:rPr lang="fr-FR" sz="1900" b="0" i="1" smtClean="0">
                                    <a:latin typeface="Cambria Math" panose="02040503050406030204" pitchFamily="18" charset="0"/>
                                  </a:rPr>
                                  <m:t>−</m:t>
                                </m:r>
                                <m:r>
                                  <a:rPr lang="fr-FR" sz="1900" b="0" i="1" smtClean="0">
                                    <a:latin typeface="Cambria Math" panose="02040503050406030204" pitchFamily="18" charset="0"/>
                                  </a:rPr>
                                  <m:t>𝑚𝑖𝑛𝑖</m:t>
                                </m:r>
                              </m:den>
                            </m:f>
                            <m:r>
                              <a:rPr lang="fr-FR" sz="1900" b="0" i="1" smtClean="0">
                                <a:latin typeface="Cambria Math" panose="02040503050406030204" pitchFamily="18" charset="0"/>
                              </a:rPr>
                              <m:t>−</m:t>
                            </m:r>
                            <m:f>
                              <m:fPr>
                                <m:ctrlPr>
                                  <a:rPr lang="fr-FR" sz="1900" b="0" i="1" smtClean="0">
                                    <a:latin typeface="Cambria Math" panose="02040503050406030204" pitchFamily="18" charset="0"/>
                                  </a:rPr>
                                </m:ctrlPr>
                              </m:fPr>
                              <m:num>
                                <m:r>
                                  <a:rPr lang="fr-FR" sz="1900" b="0" i="1" smtClean="0">
                                    <a:latin typeface="Cambria Math" panose="02040503050406030204" pitchFamily="18" charset="0"/>
                                  </a:rPr>
                                  <m:t>𝑦</m:t>
                                </m:r>
                                <m:r>
                                  <a:rPr lang="fr-FR" sz="1900" b="0" i="1" baseline="-25000" smtClean="0">
                                    <a:latin typeface="Cambria Math" panose="02040503050406030204" pitchFamily="18" charset="0"/>
                                  </a:rPr>
                                  <m:t>𝑖</m:t>
                                </m:r>
                                <m:r>
                                  <a:rPr lang="fr-FR" sz="1900" b="0" i="1" smtClean="0">
                                    <a:latin typeface="Cambria Math" panose="02040503050406030204" pitchFamily="18" charset="0"/>
                                  </a:rPr>
                                  <m:t>−</m:t>
                                </m:r>
                                <m:r>
                                  <a:rPr lang="fr-FR" sz="1900" b="0" i="1" smtClean="0">
                                    <a:latin typeface="Cambria Math" panose="02040503050406030204" pitchFamily="18" charset="0"/>
                                  </a:rPr>
                                  <m:t>𝑚𝑖𝑛𝑖</m:t>
                                </m:r>
                              </m:num>
                              <m:den>
                                <m:r>
                                  <a:rPr lang="fr-FR" sz="1900" b="0" i="1" smtClean="0">
                                    <a:latin typeface="Cambria Math" panose="02040503050406030204" pitchFamily="18" charset="0"/>
                                  </a:rPr>
                                  <m:t>𝑚𝑎𝑥</m:t>
                                </m:r>
                                <m:r>
                                  <a:rPr lang="fr-FR" sz="1900" b="0" i="1" baseline="-25000" smtClean="0">
                                    <a:latin typeface="Cambria Math" panose="02040503050406030204" pitchFamily="18" charset="0"/>
                                  </a:rPr>
                                  <m:t>𝑖</m:t>
                                </m:r>
                                <m:r>
                                  <a:rPr lang="fr-FR" sz="1900" b="0" i="1" smtClean="0">
                                    <a:latin typeface="Cambria Math" panose="02040503050406030204" pitchFamily="18" charset="0"/>
                                  </a:rPr>
                                  <m:t>−</m:t>
                                </m:r>
                                <m:r>
                                  <a:rPr lang="fr-FR" sz="1900" b="0" i="1" smtClean="0">
                                    <a:latin typeface="Cambria Math" panose="02040503050406030204" pitchFamily="18" charset="0"/>
                                  </a:rPr>
                                  <m:t>𝑚𝑖𝑛𝑖</m:t>
                                </m:r>
                              </m:den>
                            </m:f>
                          </m:e>
                        </m:d>
                        <m:r>
                          <a:rPr lang="fr-FR" sz="1900" b="0" i="1" smtClean="0">
                            <a:latin typeface="Cambria Math" panose="02040503050406030204" pitchFamily="18" charset="0"/>
                          </a:rPr>
                          <m:t> </m:t>
                        </m:r>
                      </m:e>
                    </m:nary>
                    <m:r>
                      <a:rPr lang="fr-FR" sz="1900" b="0" i="1" smtClean="0">
                        <a:latin typeface="Cambria Math" panose="02040503050406030204" pitchFamily="18" charset="0"/>
                      </a:rPr>
                      <m:t>)</m:t>
                    </m:r>
                  </m:oMath>
                </a14:m>
                <a:endParaRPr lang="fr-FR" sz="1900" i="1" dirty="0" smtClean="0"/>
              </a:p>
              <a:p>
                <a:pPr marL="457200" lvl="1" indent="0">
                  <a:buNone/>
                </a:pPr>
                <a:r>
                  <a:rPr lang="fr-FR" sz="1900" dirty="0" smtClean="0"/>
                  <a:t>           		</a:t>
                </a:r>
                <a14:m>
                  <m:oMath xmlns:m="http://schemas.openxmlformats.org/officeDocument/2006/math">
                    <m:r>
                      <a:rPr lang="fr-FR" sz="1900" i="1">
                        <a:latin typeface="Cambria Math" panose="02040503050406030204" pitchFamily="18" charset="0"/>
                      </a:rPr>
                      <m:t>𝑎𝑣𝑒𝑐</m:t>
                    </m:r>
                    <m:r>
                      <a:rPr lang="fr-FR" sz="1900" i="1">
                        <a:latin typeface="Cambria Math" panose="02040503050406030204" pitchFamily="18" charset="0"/>
                      </a:rPr>
                      <m:t> </m:t>
                    </m:r>
                    <m:r>
                      <a:rPr lang="fr-FR" sz="1900" b="0" i="1" smtClean="0">
                        <a:latin typeface="Cambria Math" panose="02040503050406030204" pitchFamily="18" charset="0"/>
                      </a:rPr>
                      <m:t>𝑚𝑖𝑛</m:t>
                    </m:r>
                    <m:r>
                      <a:rPr lang="fr-FR" sz="1900" b="0" i="1" baseline="-25000" smtClean="0">
                        <a:latin typeface="Cambria Math" panose="02040503050406030204" pitchFamily="18" charset="0"/>
                      </a:rPr>
                      <m:t>𝑖</m:t>
                    </m:r>
                    <m:r>
                      <a:rPr lang="fr-FR" sz="1900" i="1">
                        <a:latin typeface="Cambria Math" panose="02040503050406030204" pitchFamily="18" charset="0"/>
                      </a:rPr>
                      <m:t> </m:t>
                    </m:r>
                    <m:r>
                      <a:rPr lang="fr-FR" sz="1900" i="1">
                        <a:latin typeface="Cambria Math" panose="02040503050406030204" pitchFamily="18" charset="0"/>
                      </a:rPr>
                      <m:t>𝑒𝑡</m:t>
                    </m:r>
                    <m:r>
                      <a:rPr lang="fr-FR" sz="1900" i="1">
                        <a:latin typeface="Cambria Math" panose="02040503050406030204" pitchFamily="18" charset="0"/>
                      </a:rPr>
                      <m:t> </m:t>
                    </m:r>
                    <m:r>
                      <a:rPr lang="fr-FR" sz="1900" b="0" i="1" smtClean="0">
                        <a:latin typeface="Cambria Math" panose="02040503050406030204" pitchFamily="18" charset="0"/>
                      </a:rPr>
                      <m:t>𝑚𝑎𝑥</m:t>
                    </m:r>
                    <m:r>
                      <a:rPr lang="fr-FR" sz="1900" b="0" i="1" baseline="-25000" smtClean="0">
                        <a:latin typeface="Cambria Math" panose="02040503050406030204" pitchFamily="18" charset="0"/>
                      </a:rPr>
                      <m:t>𝑖</m:t>
                    </m:r>
                    <m:r>
                      <a:rPr lang="fr-FR" sz="1900" i="1">
                        <a:latin typeface="Cambria Math" panose="02040503050406030204" pitchFamily="18" charset="0"/>
                      </a:rPr>
                      <m:t> </m:t>
                    </m:r>
                    <m:r>
                      <a:rPr lang="fr-FR" sz="1900" i="1">
                        <a:latin typeface="Cambria Math" panose="02040503050406030204" pitchFamily="18" charset="0"/>
                      </a:rPr>
                      <m:t>𝑙𝑒𝑠</m:t>
                    </m:r>
                    <m:r>
                      <a:rPr lang="fr-FR" sz="1900" i="1">
                        <a:latin typeface="Cambria Math" panose="02040503050406030204" pitchFamily="18" charset="0"/>
                      </a:rPr>
                      <m:t> </m:t>
                    </m:r>
                    <m:r>
                      <a:rPr lang="fr-FR" sz="1900" i="1">
                        <a:latin typeface="Cambria Math" panose="02040503050406030204" pitchFamily="18" charset="0"/>
                      </a:rPr>
                      <m:t>𝑣𝑎𝑙𝑒𝑢𝑟𝑠</m:t>
                    </m:r>
                    <m:func>
                      <m:funcPr>
                        <m:ctrlPr>
                          <a:rPr lang="fr-FR" sz="1900" i="1">
                            <a:latin typeface="Cambria Math" panose="02040503050406030204" pitchFamily="18" charset="0"/>
                          </a:rPr>
                        </m:ctrlPr>
                      </m:funcPr>
                      <m:fName>
                        <m:r>
                          <m:rPr>
                            <m:sty m:val="p"/>
                          </m:rPr>
                          <a:rPr lang="fr-FR" sz="1900">
                            <a:latin typeface="Cambria Math" panose="02040503050406030204" pitchFamily="18" charset="0"/>
                          </a:rPr>
                          <m:t>min</m:t>
                        </m:r>
                      </m:fName>
                      <m:e>
                        <m:r>
                          <a:rPr lang="fr-FR" sz="1900" i="1">
                            <a:latin typeface="Cambria Math" panose="02040503050406030204" pitchFamily="18" charset="0"/>
                          </a:rPr>
                          <m:t>𝑒𝑡</m:t>
                        </m:r>
                        <m:func>
                          <m:funcPr>
                            <m:ctrlPr>
                              <a:rPr lang="fr-FR" sz="1900" i="1">
                                <a:latin typeface="Cambria Math" panose="02040503050406030204" pitchFamily="18" charset="0"/>
                              </a:rPr>
                            </m:ctrlPr>
                          </m:funcPr>
                          <m:fName>
                            <m:r>
                              <m:rPr>
                                <m:sty m:val="p"/>
                              </m:rPr>
                              <a:rPr lang="fr-FR" sz="1900">
                                <a:latin typeface="Cambria Math" panose="02040503050406030204" pitchFamily="18" charset="0"/>
                              </a:rPr>
                              <m:t>max</m:t>
                            </m:r>
                          </m:fName>
                          <m:e>
                            <m:r>
                              <a:rPr lang="fr-FR" sz="1900" i="1">
                                <a:latin typeface="Cambria Math" panose="02040503050406030204" pitchFamily="18" charset="0"/>
                              </a:rPr>
                              <m:t>𝑑𝑒</m:t>
                            </m:r>
                            <m:r>
                              <a:rPr lang="fr-FR" sz="1900" i="1">
                                <a:latin typeface="Cambria Math" panose="02040503050406030204" pitchFamily="18" charset="0"/>
                              </a:rPr>
                              <m:t> </m:t>
                            </m:r>
                            <m:r>
                              <a:rPr lang="fr-FR" sz="1900" i="1">
                                <a:latin typeface="Cambria Math" panose="02040503050406030204" pitchFamily="18" charset="0"/>
                              </a:rPr>
                              <m:t>𝑙𝑎</m:t>
                            </m:r>
                            <m:r>
                              <a:rPr lang="fr-FR" sz="1900" i="1">
                                <a:latin typeface="Cambria Math" panose="02040503050406030204" pitchFamily="18" charset="0"/>
                              </a:rPr>
                              <m:t> </m:t>
                            </m:r>
                            <m:r>
                              <a:rPr lang="fr-FR" sz="1900" i="1">
                                <a:latin typeface="Cambria Math" panose="02040503050406030204" pitchFamily="18" charset="0"/>
                              </a:rPr>
                              <m:t>𝑐𝑎𝑟𝑎𝑐𝑡</m:t>
                            </m:r>
                            <m:r>
                              <a:rPr lang="fr-FR" sz="1900" i="1">
                                <a:latin typeface="Cambria Math" panose="02040503050406030204" pitchFamily="18" charset="0"/>
                              </a:rPr>
                              <m:t>é</m:t>
                            </m:r>
                            <m:r>
                              <a:rPr lang="fr-FR" sz="1900" i="1">
                                <a:latin typeface="Cambria Math" panose="02040503050406030204" pitchFamily="18" charset="0"/>
                              </a:rPr>
                              <m:t>𝑟𝑖𝑠𝑡𝑖𝑞𝑢𝑒</m:t>
                            </m:r>
                            <m:r>
                              <a:rPr lang="fr-FR" sz="1900" i="1">
                                <a:latin typeface="Cambria Math" panose="02040503050406030204" pitchFamily="18" charset="0"/>
                              </a:rPr>
                              <m:t> </m:t>
                            </m:r>
                            <m:r>
                              <a:rPr lang="fr-FR" sz="1900" i="1">
                                <a:latin typeface="Cambria Math" panose="02040503050406030204" pitchFamily="18" charset="0"/>
                              </a:rPr>
                              <m:t>𝑖</m:t>
                            </m:r>
                          </m:e>
                        </m:func>
                      </m:e>
                    </m:func>
                    <m:r>
                      <a:rPr lang="fr-FR" sz="1900" i="1" smtClean="0">
                        <a:latin typeface="Cambria Math" panose="02040503050406030204" pitchFamily="18" charset="0"/>
                      </a:rPr>
                      <m:t> </m:t>
                    </m:r>
                  </m:oMath>
                </a14:m>
                <a:r>
                  <a:rPr lang="fr-FR" sz="1900" i="1" dirty="0" smtClean="0"/>
                  <a:t>(dans la base)</a:t>
                </a:r>
              </a:p>
            </p:txBody>
          </p:sp>
        </mc:Choice>
        <mc:Fallback>
          <p:sp>
            <p:nvSpPr>
              <p:cNvPr id="3" name="Espace réservé du contenu 2"/>
              <p:cNvSpPr>
                <a:spLocks noGrp="1" noRot="1" noChangeAspect="1" noMove="1" noResize="1" noEditPoints="1" noAdjustHandles="1" noChangeArrowheads="1" noChangeShapeType="1" noTextEdit="1"/>
              </p:cNvSpPr>
              <p:nvPr>
                <p:ph idx="1"/>
              </p:nvPr>
            </p:nvSpPr>
            <p:spPr>
              <a:xfrm>
                <a:off x="1484310" y="1150883"/>
                <a:ext cx="10577061" cy="5081373"/>
              </a:xfrm>
              <a:blipFill rotWithShape="0">
                <a:blip r:embed="rId3"/>
                <a:stretch>
                  <a:fillRect l="-1728" t="-3842"/>
                </a:stretch>
              </a:blipFill>
            </p:spPr>
            <p:txBody>
              <a:bodyPr/>
              <a:lstStyle/>
              <a:p>
                <a:r>
                  <a:rPr lang="fr-FR">
                    <a:noFill/>
                  </a:rPr>
                  <a:t> </a:t>
                </a:r>
              </a:p>
            </p:txBody>
          </p:sp>
        </mc:Fallback>
      </mc:AlternateContent>
      <p:sp>
        <p:nvSpPr>
          <p:cNvPr id="5" name="Espace réservé du numéro de diapositive 4"/>
          <p:cNvSpPr>
            <a:spLocks noGrp="1"/>
          </p:cNvSpPr>
          <p:nvPr>
            <p:ph type="sldNum" sz="quarter" idx="12"/>
          </p:nvPr>
        </p:nvSpPr>
        <p:spPr/>
        <p:txBody>
          <a:bodyPr/>
          <a:lstStyle/>
          <a:p>
            <a:fld id="{D57F1E4F-1CFF-5643-939E-217C01CDF565}" type="slidenum">
              <a:rPr lang="en-US" smtClean="0"/>
              <a:pPr/>
              <a:t>89</a:t>
            </a:fld>
            <a:endParaRPr lang="en-US" dirty="0"/>
          </a:p>
        </p:txBody>
      </p:sp>
    </p:spTree>
    <p:extLst>
      <p:ext uri="{BB962C8B-B14F-4D97-AF65-F5344CB8AC3E}">
        <p14:creationId xmlns:p14="http://schemas.microsoft.com/office/powerpoint/2010/main" val="36246574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567543"/>
            <a:ext cx="10018713" cy="4664713"/>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smtClean="0">
                <a:latin typeface="Arial Black" panose="020B0A04020102020204" pitchFamily="34" charset="0"/>
              </a:rPr>
              <a:t>2. </a:t>
            </a:r>
            <a:r>
              <a:rPr lang="fr-FR" dirty="0" smtClean="0"/>
              <a:t>Caractéristiques </a:t>
            </a:r>
            <a:r>
              <a:rPr lang="fr-FR" dirty="0"/>
              <a:t>de </a:t>
            </a:r>
            <a:r>
              <a:rPr lang="fr-FR" dirty="0" smtClean="0"/>
              <a:t>texture = distribution des régions de l’image</a:t>
            </a:r>
            <a:endParaRPr lang="fr-FR" dirty="0"/>
          </a:p>
          <a:p>
            <a:pPr lvl="1"/>
            <a:r>
              <a:rPr lang="fr-FR" dirty="0" smtClean="0"/>
              <a:t>Energie</a:t>
            </a:r>
          </a:p>
          <a:p>
            <a:pPr lvl="1"/>
            <a:r>
              <a:rPr lang="fr-FR" dirty="0" smtClean="0"/>
              <a:t>Corrélation</a:t>
            </a:r>
          </a:p>
          <a:p>
            <a:pPr lvl="1"/>
            <a:r>
              <a:rPr lang="fr-FR" dirty="0" smtClean="0"/>
              <a:t>Homogénéité locale</a:t>
            </a:r>
          </a:p>
          <a:p>
            <a:pPr lvl="1"/>
            <a:r>
              <a:rPr lang="fr-FR" dirty="0" smtClean="0"/>
              <a:t>Contraste</a:t>
            </a:r>
          </a:p>
          <a:p>
            <a:pPr lvl="1"/>
            <a:r>
              <a:rPr lang="fr-FR" dirty="0" smtClean="0"/>
              <a:t>etc.</a:t>
            </a:r>
          </a:p>
          <a:p>
            <a:pPr lvl="1"/>
            <a:endParaRPr lang="fr-FR" dirty="0" smtClean="0"/>
          </a:p>
          <a:p>
            <a:pPr lvl="1"/>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0730" y="2613850"/>
            <a:ext cx="5073570" cy="37485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2934092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VIII. Mesure de similarité entre cas</a:t>
            </a:r>
            <a:br>
              <a:rPr lang="fr-FR" dirty="0" smtClean="0"/>
            </a:br>
            <a:endParaRPr lang="fr-FR" dirty="0"/>
          </a:p>
        </p:txBody>
      </p:sp>
      <p:sp>
        <p:nvSpPr>
          <p:cNvPr id="3" name="Espace réservé du contenu 2"/>
          <p:cNvSpPr>
            <a:spLocks noGrp="1"/>
          </p:cNvSpPr>
          <p:nvPr>
            <p:ph idx="1"/>
          </p:nvPr>
        </p:nvSpPr>
        <p:spPr>
          <a:xfrm>
            <a:off x="1493835" y="1150883"/>
            <a:ext cx="10577061" cy="5526142"/>
          </a:xfrm>
        </p:spPr>
        <p:txBody>
          <a:bodyPr anchor="t">
            <a:normAutofit/>
          </a:bodyPr>
          <a:lstStyle/>
          <a:p>
            <a:r>
              <a:rPr lang="fr-FR" sz="2600" dirty="0" smtClean="0"/>
              <a:t>Dans les articles de </a:t>
            </a:r>
            <a:r>
              <a:rPr lang="fr-FR" sz="2600" dirty="0" err="1" smtClean="0"/>
              <a:t>Perner</a:t>
            </a:r>
            <a:r>
              <a:rPr lang="fr-FR" sz="2600" dirty="0" smtClean="0"/>
              <a:t> (RàPC pour le traitement d’images)</a:t>
            </a:r>
          </a:p>
          <a:p>
            <a:pPr lvl="1"/>
            <a:r>
              <a:rPr lang="fr-FR" sz="1900" dirty="0" smtClean="0"/>
              <a:t>Exemple de calcul de similarité: </a:t>
            </a:r>
            <a:endParaRPr lang="fr-FR" sz="1900" dirty="0" smtClean="0"/>
          </a:p>
          <a:p>
            <a:pPr lvl="1"/>
            <a:endParaRPr lang="fr-FR" sz="1900" dirty="0" smtClean="0"/>
          </a:p>
          <a:p>
            <a:pPr lvl="1"/>
            <a:endParaRPr lang="fr-FR" sz="1900" dirty="0" smtClean="0"/>
          </a:p>
          <a:p>
            <a:pPr lvl="1"/>
            <a:endParaRPr lang="fr-FR" sz="1900" dirty="0"/>
          </a:p>
          <a:p>
            <a:pPr lvl="1"/>
            <a:endParaRPr lang="fr-FR" sz="1900" dirty="0" smtClean="0"/>
          </a:p>
          <a:p>
            <a:pPr lvl="1"/>
            <a:endParaRPr lang="fr-FR" sz="1900" dirty="0"/>
          </a:p>
        </p:txBody>
      </p:sp>
      <p:graphicFrame>
        <p:nvGraphicFramePr>
          <p:cNvPr id="4" name="Tableau 3"/>
          <p:cNvGraphicFramePr>
            <a:graphicFrameLocks noGrp="1"/>
          </p:cNvGraphicFramePr>
          <p:nvPr>
            <p:extLst>
              <p:ext uri="{D42A27DB-BD31-4B8C-83A1-F6EECF244321}">
                <p14:modId xmlns:p14="http://schemas.microsoft.com/office/powerpoint/2010/main" val="3818915389"/>
              </p:ext>
            </p:extLst>
          </p:nvPr>
        </p:nvGraphicFramePr>
        <p:xfrm>
          <a:off x="2427285" y="2704779"/>
          <a:ext cx="7073900" cy="1463040"/>
        </p:xfrm>
        <a:graphic>
          <a:graphicData uri="http://schemas.openxmlformats.org/drawingml/2006/table">
            <a:tbl>
              <a:tblPr firstRow="1" bandRow="1">
                <a:tableStyleId>{5940675A-B579-460E-94D1-54222C63F5DA}</a:tableStyleId>
              </a:tblPr>
              <a:tblGrid>
                <a:gridCol w="1768475"/>
                <a:gridCol w="1768475"/>
                <a:gridCol w="1768475"/>
                <a:gridCol w="1768475"/>
              </a:tblGrid>
              <a:tr h="274902">
                <a:tc>
                  <a:txBody>
                    <a:bodyPr/>
                    <a:lstStyle/>
                    <a:p>
                      <a:pPr algn="ctr"/>
                      <a:r>
                        <a:rPr lang="fr-FR" sz="900" dirty="0" smtClean="0"/>
                        <a:t>                                        Cas</a:t>
                      </a:r>
                    </a:p>
                    <a:p>
                      <a:pPr algn="l"/>
                      <a:r>
                        <a:rPr lang="fr-FR" sz="900" dirty="0" smtClean="0"/>
                        <a:t> Caractéristique</a:t>
                      </a:r>
                      <a:endParaRPr lang="fr-FR" sz="900" dirty="0"/>
                    </a:p>
                  </a:txBody>
                  <a:tcPr>
                    <a:lnTlToBr w="12700" cap="flat" cmpd="sng" algn="ctr">
                      <a:solidFill>
                        <a:schemeClr val="tx1"/>
                      </a:solidFill>
                      <a:prstDash val="solid"/>
                      <a:round/>
                      <a:headEnd type="none" w="med" len="med"/>
                      <a:tailEnd type="none" w="med" len="med"/>
                    </a:lnTlToBr>
                  </a:tcPr>
                </a:tc>
                <a:tc>
                  <a:txBody>
                    <a:bodyPr/>
                    <a:lstStyle/>
                    <a:p>
                      <a:pPr algn="ctr"/>
                      <a:r>
                        <a:rPr lang="fr-FR" dirty="0" smtClean="0"/>
                        <a:t>x1</a:t>
                      </a:r>
                      <a:endParaRPr lang="fr-FR" dirty="0"/>
                    </a:p>
                  </a:txBody>
                  <a:tcPr>
                    <a:solidFill>
                      <a:schemeClr val="accent1">
                        <a:lumMod val="20000"/>
                        <a:lumOff val="80000"/>
                      </a:schemeClr>
                    </a:solidFill>
                  </a:tcPr>
                </a:tc>
                <a:tc>
                  <a:txBody>
                    <a:bodyPr/>
                    <a:lstStyle/>
                    <a:p>
                      <a:pPr algn="ctr"/>
                      <a:r>
                        <a:rPr lang="fr-FR" dirty="0" smtClean="0"/>
                        <a:t>x2</a:t>
                      </a:r>
                      <a:endParaRPr lang="fr-FR" dirty="0"/>
                    </a:p>
                  </a:txBody>
                  <a:tcPr>
                    <a:solidFill>
                      <a:schemeClr val="accent1">
                        <a:lumMod val="20000"/>
                        <a:lumOff val="80000"/>
                      </a:schemeClr>
                    </a:solidFill>
                  </a:tcPr>
                </a:tc>
                <a:tc>
                  <a:txBody>
                    <a:bodyPr/>
                    <a:lstStyle/>
                    <a:p>
                      <a:pPr algn="ctr"/>
                      <a:r>
                        <a:rPr lang="fr-FR" dirty="0" smtClean="0"/>
                        <a:t>y (nouveau cas)</a:t>
                      </a:r>
                      <a:endParaRPr lang="fr-FR" dirty="0"/>
                    </a:p>
                  </a:txBody>
                  <a:tcPr>
                    <a:solidFill>
                      <a:schemeClr val="accent4">
                        <a:lumMod val="20000"/>
                        <a:lumOff val="80000"/>
                      </a:schemeClr>
                    </a:solidFill>
                  </a:tcPr>
                </a:tc>
              </a:tr>
              <a:tr h="274902">
                <a:tc>
                  <a:txBody>
                    <a:bodyPr/>
                    <a:lstStyle/>
                    <a:p>
                      <a:pPr algn="ctr"/>
                      <a:r>
                        <a:rPr lang="fr-FR" dirty="0" smtClean="0"/>
                        <a:t>A</a:t>
                      </a:r>
                      <a:endParaRPr lang="fr-FR" dirty="0"/>
                    </a:p>
                  </a:txBody>
                  <a:tcPr/>
                </a:tc>
                <a:tc>
                  <a:txBody>
                    <a:bodyPr/>
                    <a:lstStyle/>
                    <a:p>
                      <a:pPr algn="ctr"/>
                      <a:r>
                        <a:rPr lang="fr-FR" dirty="0" smtClean="0"/>
                        <a:t>5</a:t>
                      </a:r>
                      <a:endParaRPr lang="fr-FR" dirty="0"/>
                    </a:p>
                  </a:txBody>
                  <a:tcPr>
                    <a:solidFill>
                      <a:schemeClr val="accent1">
                        <a:lumMod val="20000"/>
                        <a:lumOff val="80000"/>
                      </a:schemeClr>
                    </a:solidFill>
                  </a:tcPr>
                </a:tc>
                <a:tc>
                  <a:txBody>
                    <a:bodyPr/>
                    <a:lstStyle/>
                    <a:p>
                      <a:pPr algn="ctr"/>
                      <a:r>
                        <a:rPr lang="fr-FR" dirty="0" smtClean="0"/>
                        <a:t>6</a:t>
                      </a:r>
                      <a:endParaRPr lang="fr-FR" dirty="0"/>
                    </a:p>
                  </a:txBody>
                  <a:tcPr>
                    <a:solidFill>
                      <a:schemeClr val="accent1">
                        <a:lumMod val="20000"/>
                        <a:lumOff val="80000"/>
                      </a:schemeClr>
                    </a:solidFill>
                  </a:tcPr>
                </a:tc>
                <a:tc>
                  <a:txBody>
                    <a:bodyPr/>
                    <a:lstStyle/>
                    <a:p>
                      <a:pPr algn="ctr"/>
                      <a:r>
                        <a:rPr lang="fr-FR" dirty="0" smtClean="0"/>
                        <a:t>5</a:t>
                      </a:r>
                      <a:endParaRPr lang="fr-FR" dirty="0"/>
                    </a:p>
                  </a:txBody>
                  <a:tcPr>
                    <a:solidFill>
                      <a:schemeClr val="accent4">
                        <a:lumMod val="20000"/>
                        <a:lumOff val="80000"/>
                      </a:schemeClr>
                    </a:solidFill>
                  </a:tcPr>
                </a:tc>
              </a:tr>
              <a:tr h="274902">
                <a:tc>
                  <a:txBody>
                    <a:bodyPr/>
                    <a:lstStyle/>
                    <a:p>
                      <a:pPr algn="ctr"/>
                      <a:r>
                        <a:rPr lang="fr-FR" dirty="0" smtClean="0"/>
                        <a:t>B</a:t>
                      </a:r>
                      <a:endParaRPr lang="fr-FR" dirty="0"/>
                    </a:p>
                  </a:txBody>
                  <a:tcPr/>
                </a:tc>
                <a:tc>
                  <a:txBody>
                    <a:bodyPr/>
                    <a:lstStyle/>
                    <a:p>
                      <a:pPr algn="ctr"/>
                      <a:r>
                        <a:rPr lang="fr-FR" dirty="0" smtClean="0"/>
                        <a:t>25</a:t>
                      </a:r>
                      <a:endParaRPr lang="fr-FR" dirty="0"/>
                    </a:p>
                  </a:txBody>
                  <a:tcPr>
                    <a:solidFill>
                      <a:schemeClr val="accent1">
                        <a:lumMod val="20000"/>
                        <a:lumOff val="80000"/>
                      </a:schemeClr>
                    </a:solidFill>
                  </a:tcPr>
                </a:tc>
                <a:tc>
                  <a:txBody>
                    <a:bodyPr/>
                    <a:lstStyle/>
                    <a:p>
                      <a:pPr algn="ctr"/>
                      <a:r>
                        <a:rPr lang="fr-FR" dirty="0" smtClean="0"/>
                        <a:t>40</a:t>
                      </a:r>
                      <a:endParaRPr lang="fr-FR" dirty="0"/>
                    </a:p>
                  </a:txBody>
                  <a:tcPr>
                    <a:solidFill>
                      <a:schemeClr val="accent1">
                        <a:lumMod val="20000"/>
                        <a:lumOff val="80000"/>
                      </a:schemeClr>
                    </a:solidFill>
                  </a:tcPr>
                </a:tc>
                <a:tc>
                  <a:txBody>
                    <a:bodyPr/>
                    <a:lstStyle/>
                    <a:p>
                      <a:pPr algn="ctr"/>
                      <a:r>
                        <a:rPr lang="fr-FR" dirty="0" smtClean="0"/>
                        <a:t>24</a:t>
                      </a:r>
                      <a:endParaRPr lang="fr-FR" dirty="0"/>
                    </a:p>
                  </a:txBody>
                  <a:tcPr>
                    <a:solidFill>
                      <a:schemeClr val="accent4">
                        <a:lumMod val="20000"/>
                        <a:lumOff val="80000"/>
                      </a:schemeClr>
                    </a:solidFill>
                  </a:tcPr>
                </a:tc>
              </a:tr>
              <a:tr h="274902">
                <a:tc>
                  <a:txBody>
                    <a:bodyPr/>
                    <a:lstStyle/>
                    <a:p>
                      <a:pPr algn="ctr"/>
                      <a:r>
                        <a:rPr lang="fr-FR" dirty="0" smtClean="0"/>
                        <a:t>C</a:t>
                      </a:r>
                      <a:endParaRPr lang="fr-FR" dirty="0"/>
                    </a:p>
                  </a:txBody>
                  <a:tcPr/>
                </a:tc>
                <a:tc>
                  <a:txBody>
                    <a:bodyPr/>
                    <a:lstStyle/>
                    <a:p>
                      <a:pPr algn="ctr"/>
                      <a:r>
                        <a:rPr lang="fr-FR" dirty="0" smtClean="0"/>
                        <a:t>120</a:t>
                      </a:r>
                      <a:endParaRPr lang="fr-FR" dirty="0"/>
                    </a:p>
                  </a:txBody>
                  <a:tcPr>
                    <a:solidFill>
                      <a:schemeClr val="accent1">
                        <a:lumMod val="20000"/>
                        <a:lumOff val="80000"/>
                      </a:schemeClr>
                    </a:solidFill>
                  </a:tcPr>
                </a:tc>
                <a:tc>
                  <a:txBody>
                    <a:bodyPr/>
                    <a:lstStyle/>
                    <a:p>
                      <a:pPr algn="ctr"/>
                      <a:r>
                        <a:rPr lang="fr-FR" dirty="0" smtClean="0"/>
                        <a:t>125</a:t>
                      </a:r>
                      <a:endParaRPr lang="fr-FR" dirty="0"/>
                    </a:p>
                  </a:txBody>
                  <a:tcPr>
                    <a:solidFill>
                      <a:schemeClr val="accent1">
                        <a:lumMod val="20000"/>
                        <a:lumOff val="80000"/>
                      </a:schemeClr>
                    </a:solidFill>
                  </a:tcPr>
                </a:tc>
                <a:tc>
                  <a:txBody>
                    <a:bodyPr/>
                    <a:lstStyle/>
                    <a:p>
                      <a:pPr algn="ctr"/>
                      <a:r>
                        <a:rPr lang="fr-FR" dirty="0" smtClean="0"/>
                        <a:t>122</a:t>
                      </a:r>
                      <a:endParaRPr lang="fr-FR" dirty="0"/>
                    </a:p>
                  </a:txBody>
                  <a:tcPr>
                    <a:solidFill>
                      <a:schemeClr val="accent4">
                        <a:lumMod val="20000"/>
                        <a:lumOff val="80000"/>
                      </a:schemeClr>
                    </a:solidFill>
                  </a:tcPr>
                </a:tc>
              </a:tr>
            </a:tbl>
          </a:graphicData>
        </a:graphic>
      </p:graphicFrame>
      <p:graphicFrame>
        <p:nvGraphicFramePr>
          <p:cNvPr id="11" name="Tableau 10"/>
          <p:cNvGraphicFramePr>
            <a:graphicFrameLocks noGrp="1"/>
          </p:cNvGraphicFramePr>
          <p:nvPr>
            <p:extLst>
              <p:ext uri="{D42A27DB-BD31-4B8C-83A1-F6EECF244321}">
                <p14:modId xmlns:p14="http://schemas.microsoft.com/office/powerpoint/2010/main" val="1660526858"/>
              </p:ext>
            </p:extLst>
          </p:nvPr>
        </p:nvGraphicFramePr>
        <p:xfrm>
          <a:off x="2427285" y="4167819"/>
          <a:ext cx="7073900" cy="1097280"/>
        </p:xfrm>
        <a:graphic>
          <a:graphicData uri="http://schemas.openxmlformats.org/drawingml/2006/table">
            <a:tbl>
              <a:tblPr firstRow="1" bandRow="1">
                <a:tableStyleId>{5940675A-B579-460E-94D1-54222C63F5DA}</a:tableStyleId>
              </a:tblPr>
              <a:tblGrid>
                <a:gridCol w="1768475"/>
                <a:gridCol w="1768475"/>
                <a:gridCol w="1768475"/>
                <a:gridCol w="1768475"/>
              </a:tblGrid>
              <a:tr h="274902">
                <a:tc>
                  <a:txBody>
                    <a:bodyPr/>
                    <a:lstStyle/>
                    <a:p>
                      <a:pPr algn="ctr"/>
                      <a:r>
                        <a:rPr lang="fr-FR" dirty="0" smtClean="0"/>
                        <a:t>D</a:t>
                      </a:r>
                      <a:endParaRPr lang="fr-FR" dirty="0"/>
                    </a:p>
                  </a:txBody>
                  <a:tcPr/>
                </a:tc>
                <a:tc>
                  <a:txBody>
                    <a:bodyPr/>
                    <a:lstStyle/>
                    <a:p>
                      <a:pPr algn="ctr"/>
                      <a:r>
                        <a:rPr lang="fr-FR" dirty="0" smtClean="0"/>
                        <a:t>5</a:t>
                      </a:r>
                      <a:endParaRPr lang="fr-FR" dirty="0"/>
                    </a:p>
                  </a:txBody>
                  <a:tcPr>
                    <a:solidFill>
                      <a:schemeClr val="accent1">
                        <a:lumMod val="20000"/>
                        <a:lumOff val="80000"/>
                      </a:schemeClr>
                    </a:solidFill>
                  </a:tcPr>
                </a:tc>
                <a:tc>
                  <a:txBody>
                    <a:bodyPr/>
                    <a:lstStyle/>
                    <a:p>
                      <a:pPr algn="ctr"/>
                      <a:r>
                        <a:rPr lang="fr-FR" dirty="0" smtClean="0"/>
                        <a:t>6</a:t>
                      </a:r>
                      <a:endParaRPr lang="fr-FR" dirty="0"/>
                    </a:p>
                  </a:txBody>
                  <a:tcPr>
                    <a:solidFill>
                      <a:schemeClr val="accent1">
                        <a:lumMod val="20000"/>
                        <a:lumOff val="80000"/>
                      </a:schemeClr>
                    </a:solidFill>
                  </a:tcPr>
                </a:tc>
                <a:tc>
                  <a:txBody>
                    <a:bodyPr/>
                    <a:lstStyle/>
                    <a:p>
                      <a:pPr algn="ctr"/>
                      <a:r>
                        <a:rPr lang="fr-FR" dirty="0" smtClean="0"/>
                        <a:t>5</a:t>
                      </a:r>
                      <a:endParaRPr lang="fr-FR" dirty="0"/>
                    </a:p>
                  </a:txBody>
                  <a:tcPr>
                    <a:solidFill>
                      <a:schemeClr val="accent4">
                        <a:lumMod val="20000"/>
                        <a:lumOff val="80000"/>
                      </a:schemeClr>
                    </a:solidFill>
                  </a:tcPr>
                </a:tc>
              </a:tr>
              <a:tr h="274902">
                <a:tc>
                  <a:txBody>
                    <a:bodyPr/>
                    <a:lstStyle/>
                    <a:p>
                      <a:pPr algn="ctr"/>
                      <a:r>
                        <a:rPr lang="fr-FR" dirty="0" smtClean="0"/>
                        <a:t>E</a:t>
                      </a:r>
                      <a:endParaRPr lang="fr-FR" dirty="0"/>
                    </a:p>
                  </a:txBody>
                  <a:tcPr/>
                </a:tc>
                <a:tc>
                  <a:txBody>
                    <a:bodyPr/>
                    <a:lstStyle/>
                    <a:p>
                      <a:pPr algn="ctr"/>
                      <a:r>
                        <a:rPr lang="fr-FR" dirty="0" smtClean="0"/>
                        <a:t>25</a:t>
                      </a:r>
                      <a:endParaRPr lang="fr-FR" dirty="0"/>
                    </a:p>
                  </a:txBody>
                  <a:tcPr>
                    <a:solidFill>
                      <a:schemeClr val="accent1">
                        <a:lumMod val="20000"/>
                        <a:lumOff val="80000"/>
                      </a:schemeClr>
                    </a:solidFill>
                  </a:tcPr>
                </a:tc>
                <a:tc>
                  <a:txBody>
                    <a:bodyPr/>
                    <a:lstStyle/>
                    <a:p>
                      <a:pPr algn="ctr"/>
                      <a:r>
                        <a:rPr lang="fr-FR" dirty="0" smtClean="0"/>
                        <a:t>40</a:t>
                      </a:r>
                      <a:endParaRPr lang="fr-FR" dirty="0"/>
                    </a:p>
                  </a:txBody>
                  <a:tcPr>
                    <a:solidFill>
                      <a:schemeClr val="accent1">
                        <a:lumMod val="20000"/>
                        <a:lumOff val="80000"/>
                      </a:schemeClr>
                    </a:solidFill>
                  </a:tcPr>
                </a:tc>
                <a:tc>
                  <a:txBody>
                    <a:bodyPr/>
                    <a:lstStyle/>
                    <a:p>
                      <a:pPr algn="ctr"/>
                      <a:r>
                        <a:rPr lang="fr-FR" dirty="0" smtClean="0"/>
                        <a:t>24</a:t>
                      </a:r>
                      <a:endParaRPr lang="fr-FR" dirty="0"/>
                    </a:p>
                  </a:txBody>
                  <a:tcPr>
                    <a:solidFill>
                      <a:schemeClr val="accent4">
                        <a:lumMod val="20000"/>
                        <a:lumOff val="80000"/>
                      </a:schemeClr>
                    </a:solidFill>
                  </a:tcPr>
                </a:tc>
              </a:tr>
              <a:tr h="274902">
                <a:tc>
                  <a:txBody>
                    <a:bodyPr/>
                    <a:lstStyle/>
                    <a:p>
                      <a:pPr algn="ctr"/>
                      <a:r>
                        <a:rPr lang="fr-FR" dirty="0" smtClean="0"/>
                        <a:t>F</a:t>
                      </a:r>
                      <a:endParaRPr lang="fr-FR" dirty="0"/>
                    </a:p>
                  </a:txBody>
                  <a:tcPr/>
                </a:tc>
                <a:tc>
                  <a:txBody>
                    <a:bodyPr/>
                    <a:lstStyle/>
                    <a:p>
                      <a:pPr algn="ctr"/>
                      <a:r>
                        <a:rPr lang="fr-FR" dirty="0" smtClean="0"/>
                        <a:t>120</a:t>
                      </a:r>
                      <a:endParaRPr lang="fr-FR" dirty="0"/>
                    </a:p>
                  </a:txBody>
                  <a:tcPr>
                    <a:solidFill>
                      <a:schemeClr val="accent1">
                        <a:lumMod val="20000"/>
                        <a:lumOff val="80000"/>
                      </a:schemeClr>
                    </a:solidFill>
                  </a:tcPr>
                </a:tc>
                <a:tc>
                  <a:txBody>
                    <a:bodyPr/>
                    <a:lstStyle/>
                    <a:p>
                      <a:pPr algn="ctr"/>
                      <a:r>
                        <a:rPr lang="fr-FR" dirty="0" smtClean="0"/>
                        <a:t>125</a:t>
                      </a:r>
                      <a:endParaRPr lang="fr-FR" dirty="0"/>
                    </a:p>
                  </a:txBody>
                  <a:tcPr>
                    <a:solidFill>
                      <a:schemeClr val="accent1">
                        <a:lumMod val="20000"/>
                        <a:lumOff val="80000"/>
                      </a:schemeClr>
                    </a:solidFill>
                  </a:tcPr>
                </a:tc>
                <a:tc>
                  <a:txBody>
                    <a:bodyPr/>
                    <a:lstStyle/>
                    <a:p>
                      <a:pPr algn="ctr"/>
                      <a:r>
                        <a:rPr lang="fr-FR" dirty="0" smtClean="0"/>
                        <a:t>122</a:t>
                      </a:r>
                      <a:endParaRPr lang="fr-FR" dirty="0"/>
                    </a:p>
                  </a:txBody>
                  <a:tcPr>
                    <a:solidFill>
                      <a:schemeClr val="accent4">
                        <a:lumMod val="20000"/>
                        <a:lumOff val="80000"/>
                      </a:schemeClr>
                    </a:solidFill>
                  </a:tcPr>
                </a:tc>
              </a:tr>
            </a:tbl>
          </a:graphicData>
        </a:graphic>
      </p:graphicFrame>
      <p:sp>
        <p:nvSpPr>
          <p:cNvPr id="12" name="Accolade fermante 11"/>
          <p:cNvSpPr/>
          <p:nvPr/>
        </p:nvSpPr>
        <p:spPr>
          <a:xfrm>
            <a:off x="9584530" y="3096466"/>
            <a:ext cx="209550" cy="1041935"/>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13" name="ZoneTexte 12"/>
          <p:cNvSpPr txBox="1"/>
          <p:nvPr/>
        </p:nvSpPr>
        <p:spPr>
          <a:xfrm>
            <a:off x="9867899" y="3432767"/>
            <a:ext cx="1290635" cy="369332"/>
          </a:xfrm>
          <a:prstGeom prst="rect">
            <a:avLst/>
          </a:prstGeom>
          <a:noFill/>
        </p:spPr>
        <p:txBody>
          <a:bodyPr wrap="square" rtlCol="0">
            <a:spAutoFit/>
          </a:bodyPr>
          <a:lstStyle/>
          <a:p>
            <a:r>
              <a:rPr lang="fr-FR" dirty="0" err="1" smtClean="0"/>
              <a:t>NonImage</a:t>
            </a:r>
            <a:endParaRPr lang="fr-FR" dirty="0"/>
          </a:p>
        </p:txBody>
      </p:sp>
      <p:sp>
        <p:nvSpPr>
          <p:cNvPr id="15" name="ZoneTexte 14"/>
          <p:cNvSpPr txBox="1"/>
          <p:nvPr/>
        </p:nvSpPr>
        <p:spPr>
          <a:xfrm>
            <a:off x="9867898" y="4559465"/>
            <a:ext cx="1290635" cy="369332"/>
          </a:xfrm>
          <a:prstGeom prst="rect">
            <a:avLst/>
          </a:prstGeom>
          <a:noFill/>
        </p:spPr>
        <p:txBody>
          <a:bodyPr wrap="square" rtlCol="0">
            <a:spAutoFit/>
          </a:bodyPr>
          <a:lstStyle/>
          <a:p>
            <a:r>
              <a:rPr lang="fr-FR" dirty="0" smtClean="0"/>
              <a:t>Image</a:t>
            </a:r>
            <a:endParaRPr lang="fr-FR" dirty="0"/>
          </a:p>
        </p:txBody>
      </p:sp>
      <p:sp>
        <p:nvSpPr>
          <p:cNvPr id="16" name="Accolade fermante 15"/>
          <p:cNvSpPr/>
          <p:nvPr/>
        </p:nvSpPr>
        <p:spPr>
          <a:xfrm>
            <a:off x="9584530" y="4223164"/>
            <a:ext cx="209550" cy="1041935"/>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5" name="ZoneTexte 4"/>
          <p:cNvSpPr txBox="1"/>
          <p:nvPr/>
        </p:nvSpPr>
        <p:spPr>
          <a:xfrm>
            <a:off x="5248275" y="2293518"/>
            <a:ext cx="2181225" cy="369332"/>
          </a:xfrm>
          <a:prstGeom prst="rect">
            <a:avLst/>
          </a:prstGeom>
          <a:noFill/>
        </p:spPr>
        <p:txBody>
          <a:bodyPr wrap="square" rtlCol="0">
            <a:spAutoFit/>
          </a:bodyPr>
          <a:lstStyle/>
          <a:p>
            <a:r>
              <a:rPr lang="fr-FR" dirty="0" smtClean="0"/>
              <a:t>Base de cas :</a:t>
            </a:r>
            <a:endParaRPr lang="fr-FR" dirty="0"/>
          </a:p>
        </p:txBody>
      </p:sp>
    </p:spTree>
    <p:extLst>
      <p:ext uri="{BB962C8B-B14F-4D97-AF65-F5344CB8AC3E}">
        <p14:creationId xmlns:p14="http://schemas.microsoft.com/office/powerpoint/2010/main" val="34117921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VIII. Mesure de similarité entre cas</a:t>
            </a:r>
            <a:br>
              <a:rPr lang="fr-FR" dirty="0" smtClean="0"/>
            </a:br>
            <a:endParaRPr lang="fr-FR" dirty="0"/>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1493835" y="1150883"/>
                <a:ext cx="10577061" cy="5526142"/>
              </a:xfrm>
            </p:spPr>
            <p:txBody>
              <a:bodyPr anchor="t">
                <a:normAutofit/>
              </a:bodyPr>
              <a:lstStyle/>
              <a:p>
                <a:r>
                  <a:rPr lang="fr-FR" sz="2600" dirty="0" smtClean="0"/>
                  <a:t>Dans les articles de </a:t>
                </a:r>
                <a:r>
                  <a:rPr lang="fr-FR" sz="2600" dirty="0" err="1" smtClean="0"/>
                  <a:t>Perner</a:t>
                </a:r>
                <a:r>
                  <a:rPr lang="fr-FR" sz="2600" dirty="0" smtClean="0"/>
                  <a:t> (RàPC pour le traitement d’images)</a:t>
                </a:r>
              </a:p>
              <a:p>
                <a:pPr lvl="1"/>
                <a:r>
                  <a:rPr lang="fr-FR" sz="1900" dirty="0" smtClean="0"/>
                  <a:t>Exemple de calcul de similarité: </a:t>
                </a:r>
              </a:p>
              <a:p>
                <a:pPr lvl="1"/>
                <a:endParaRPr lang="fr-FR" sz="1900" dirty="0" smtClean="0"/>
              </a:p>
              <a:p>
                <a:pPr lvl="1"/>
                <a:endParaRPr lang="fr-FR" sz="1900" dirty="0"/>
              </a:p>
              <a:p>
                <a:pPr lvl="1"/>
                <a:endParaRPr lang="fr-FR" sz="1900" dirty="0" smtClean="0"/>
              </a:p>
              <a:p>
                <a:pPr lvl="1"/>
                <a:endParaRPr lang="fr-FR" sz="1900" dirty="0"/>
              </a:p>
              <a:p>
                <a:pPr lvl="1"/>
                <a:endParaRPr lang="fr-FR" sz="1900" dirty="0" smtClean="0"/>
              </a:p>
              <a:p>
                <a:pPr marL="457200" lvl="1" indent="0">
                  <a:buNone/>
                </a:pPr>
                <a:r>
                  <a:rPr lang="fr-FR" sz="1900" dirty="0" smtClean="0"/>
                  <a:t>(x1,y)							(x2,y)</a:t>
                </a:r>
              </a:p>
              <a:p>
                <a:pPr lvl="1"/>
                <a:endParaRPr lang="fr-FR" sz="1900" dirty="0"/>
              </a:p>
              <a:p>
                <a:pPr lvl="1"/>
                <a:endParaRPr lang="fr-FR" sz="1900" dirty="0" smtClean="0"/>
              </a:p>
              <a:p>
                <a:pPr lvl="1"/>
                <a:endParaRPr lang="fr-FR" sz="1900" dirty="0"/>
              </a:p>
              <a:p>
                <a:pPr lvl="1"/>
                <a:r>
                  <a:rPr lang="fr-FR" sz="1900" dirty="0" smtClean="0"/>
                  <a:t>SN(x1,y) = </a:t>
                </a:r>
                <a14:m>
                  <m:oMath xmlns:m="http://schemas.openxmlformats.org/officeDocument/2006/math">
                    <m:f>
                      <m:fPr>
                        <m:ctrlPr>
                          <a:rPr lang="fr-FR" sz="1900" i="1" smtClean="0">
                            <a:latin typeface="Cambria Math" panose="02040503050406030204" pitchFamily="18" charset="0"/>
                          </a:rPr>
                        </m:ctrlPr>
                      </m:fPr>
                      <m:num>
                        <m:r>
                          <a:rPr lang="fr-FR" sz="1900" b="0" i="1" smtClean="0">
                            <a:latin typeface="Cambria Math" panose="02040503050406030204" pitchFamily="18" charset="0"/>
                          </a:rPr>
                          <m:t>8</m:t>
                        </m:r>
                      </m:num>
                      <m:den>
                        <m:d>
                          <m:dPr>
                            <m:ctrlPr>
                              <a:rPr lang="fr-FR" sz="1900" b="0" i="1" smtClean="0">
                                <a:latin typeface="Cambria Math" panose="02040503050406030204" pitchFamily="18" charset="0"/>
                              </a:rPr>
                            </m:ctrlPr>
                          </m:dPr>
                          <m:e>
                            <m:r>
                              <a:rPr lang="fr-FR" sz="1900" b="0" i="1" smtClean="0">
                                <a:latin typeface="Cambria Math" panose="02040503050406030204" pitchFamily="18" charset="0"/>
                              </a:rPr>
                              <m:t>1∗8</m:t>
                            </m:r>
                          </m:e>
                        </m:d>
                        <m:r>
                          <a:rPr lang="fr-FR" sz="1900" b="0" i="1" smtClean="0">
                            <a:latin typeface="Cambria Math" panose="02040503050406030204" pitchFamily="18" charset="0"/>
                          </a:rPr>
                          <m:t>+</m:t>
                        </m:r>
                        <m:d>
                          <m:dPr>
                            <m:ctrlPr>
                              <a:rPr lang="fr-FR" sz="1900" b="0" i="1" smtClean="0">
                                <a:latin typeface="Cambria Math" panose="02040503050406030204" pitchFamily="18" charset="0"/>
                              </a:rPr>
                            </m:ctrlPr>
                          </m:dPr>
                          <m:e>
                            <m:r>
                              <a:rPr lang="fr-FR" sz="1900" b="0" i="1" smtClean="0">
                                <a:latin typeface="Cambria Math" panose="02040503050406030204" pitchFamily="18" charset="0"/>
                              </a:rPr>
                              <m:t>1∗1</m:t>
                            </m:r>
                          </m:e>
                        </m:d>
                        <m:r>
                          <a:rPr lang="fr-FR" sz="1900" b="0" i="1" smtClean="0">
                            <a:latin typeface="Cambria Math" panose="02040503050406030204" pitchFamily="18" charset="0"/>
                          </a:rPr>
                          <m:t>+(0,5∗1)</m:t>
                        </m:r>
                      </m:den>
                    </m:f>
                    <m:r>
                      <a:rPr lang="fr-FR" sz="1900" b="0" i="1" smtClean="0">
                        <a:latin typeface="Cambria Math" panose="02040503050406030204" pitchFamily="18" charset="0"/>
                      </a:rPr>
                      <m:t> </m:t>
                    </m:r>
                    <m:r>
                      <a:rPr lang="fr-FR" sz="1900">
                        <a:latin typeface="Cambria Math" panose="02040503050406030204" pitchFamily="18" charset="0"/>
                        <a:ea typeface="Cambria Math" panose="02040503050406030204" pitchFamily="18" charset="0"/>
                      </a:rPr>
                      <m:t>≈</m:t>
                    </m:r>
                  </m:oMath>
                </a14:m>
                <a:r>
                  <a:rPr lang="fr-FR" sz="1900" dirty="0" smtClean="0"/>
                  <a:t> 0,84   SN(x2,y) =  </a:t>
                </a:r>
                <a14:m>
                  <m:oMath xmlns:m="http://schemas.openxmlformats.org/officeDocument/2006/math">
                    <m:f>
                      <m:fPr>
                        <m:ctrlPr>
                          <a:rPr lang="fr-FR" sz="1900" i="1">
                            <a:latin typeface="Cambria Math" panose="02040503050406030204" pitchFamily="18" charset="0"/>
                          </a:rPr>
                        </m:ctrlPr>
                      </m:fPr>
                      <m:num>
                        <m:r>
                          <a:rPr lang="fr-FR" sz="1900" b="0" i="1" smtClean="0">
                            <a:latin typeface="Cambria Math" panose="02040503050406030204" pitchFamily="18" charset="0"/>
                          </a:rPr>
                          <m:t>6</m:t>
                        </m:r>
                      </m:num>
                      <m:den>
                        <m:d>
                          <m:dPr>
                            <m:ctrlPr>
                              <a:rPr lang="fr-FR" sz="1900" i="1">
                                <a:latin typeface="Cambria Math" panose="02040503050406030204" pitchFamily="18" charset="0"/>
                              </a:rPr>
                            </m:ctrlPr>
                          </m:dPr>
                          <m:e>
                            <m:r>
                              <a:rPr lang="fr-FR" sz="1900" i="1">
                                <a:latin typeface="Cambria Math" panose="02040503050406030204" pitchFamily="18" charset="0"/>
                              </a:rPr>
                              <m:t>1∗</m:t>
                            </m:r>
                            <m:r>
                              <a:rPr lang="fr-FR" sz="1900" b="0" i="1" smtClean="0">
                                <a:latin typeface="Cambria Math" panose="02040503050406030204" pitchFamily="18" charset="0"/>
                              </a:rPr>
                              <m:t>6</m:t>
                            </m:r>
                          </m:e>
                        </m:d>
                        <m:r>
                          <a:rPr lang="fr-FR" sz="1900" i="1">
                            <a:latin typeface="Cambria Math" panose="02040503050406030204" pitchFamily="18" charset="0"/>
                          </a:rPr>
                          <m:t>+</m:t>
                        </m:r>
                        <m:d>
                          <m:dPr>
                            <m:ctrlPr>
                              <a:rPr lang="fr-FR" sz="1900" i="1">
                                <a:latin typeface="Cambria Math" panose="02040503050406030204" pitchFamily="18" charset="0"/>
                              </a:rPr>
                            </m:ctrlPr>
                          </m:dPr>
                          <m:e>
                            <m:r>
                              <a:rPr lang="fr-FR" sz="1900" i="1">
                                <a:latin typeface="Cambria Math" panose="02040503050406030204" pitchFamily="18" charset="0"/>
                              </a:rPr>
                              <m:t>1∗</m:t>
                            </m:r>
                            <m:r>
                              <a:rPr lang="fr-FR" sz="1900" b="0" i="1" smtClean="0">
                                <a:latin typeface="Cambria Math" panose="02040503050406030204" pitchFamily="18" charset="0"/>
                              </a:rPr>
                              <m:t>4</m:t>
                            </m:r>
                          </m:e>
                        </m:d>
                        <m:r>
                          <a:rPr lang="fr-FR" sz="1900" i="1">
                            <a:latin typeface="Cambria Math" panose="02040503050406030204" pitchFamily="18" charset="0"/>
                          </a:rPr>
                          <m:t>+(0,5∗</m:t>
                        </m:r>
                        <m:r>
                          <a:rPr lang="fr-FR" sz="1900" b="0" i="1" smtClean="0">
                            <a:latin typeface="Cambria Math" panose="02040503050406030204" pitchFamily="18" charset="0"/>
                          </a:rPr>
                          <m:t>3</m:t>
                        </m:r>
                        <m:r>
                          <a:rPr lang="fr-FR" sz="1900" i="1">
                            <a:latin typeface="Cambria Math" panose="02040503050406030204" pitchFamily="18" charset="0"/>
                          </a:rPr>
                          <m:t>)</m:t>
                        </m:r>
                      </m:den>
                    </m:f>
                    <m:r>
                      <a:rPr lang="fr-FR" sz="1900" i="1">
                        <a:latin typeface="Cambria Math" panose="02040503050406030204" pitchFamily="18" charset="0"/>
                      </a:rPr>
                      <m:t> </m:t>
                    </m:r>
                    <m:r>
                      <a:rPr lang="fr-FR" sz="1900">
                        <a:latin typeface="Cambria Math" panose="02040503050406030204" pitchFamily="18" charset="0"/>
                        <a:ea typeface="Cambria Math" panose="02040503050406030204" pitchFamily="18" charset="0"/>
                      </a:rPr>
                      <m:t>≈</m:t>
                    </m:r>
                  </m:oMath>
                </a14:m>
                <a:r>
                  <a:rPr lang="fr-FR" sz="1900" dirty="0"/>
                  <a:t> </a:t>
                </a:r>
                <a:r>
                  <a:rPr lang="fr-FR" sz="1900" dirty="0" smtClean="0"/>
                  <a:t>0,52</a:t>
                </a:r>
                <a:endParaRPr lang="fr-FR" sz="1900" b="1" dirty="0" smtClean="0"/>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1493835" y="1150883"/>
                <a:ext cx="10577061" cy="5526142"/>
              </a:xfrm>
              <a:blipFill rotWithShape="0">
                <a:blip r:embed="rId3"/>
                <a:stretch>
                  <a:fillRect l="-1729" t="-3974"/>
                </a:stretch>
              </a:blipFill>
            </p:spPr>
            <p:txBody>
              <a:bodyPr/>
              <a:lstStyle/>
              <a:p>
                <a:r>
                  <a:rPr lang="fr-FR">
                    <a:noFill/>
                  </a:rPr>
                  <a:t> </a:t>
                </a:r>
              </a:p>
            </p:txBody>
          </p:sp>
        </mc:Fallback>
      </mc:AlternateContent>
      <p:graphicFrame>
        <p:nvGraphicFramePr>
          <p:cNvPr id="4" name="Tableau 3"/>
          <p:cNvGraphicFramePr>
            <a:graphicFrameLocks noGrp="1"/>
          </p:cNvGraphicFramePr>
          <p:nvPr>
            <p:extLst>
              <p:ext uri="{D42A27DB-BD31-4B8C-83A1-F6EECF244321}">
                <p14:modId xmlns:p14="http://schemas.microsoft.com/office/powerpoint/2010/main" val="1986116529"/>
              </p:ext>
            </p:extLst>
          </p:nvPr>
        </p:nvGraphicFramePr>
        <p:xfrm>
          <a:off x="1484310" y="2057079"/>
          <a:ext cx="7073900" cy="1463040"/>
        </p:xfrm>
        <a:graphic>
          <a:graphicData uri="http://schemas.openxmlformats.org/drawingml/2006/table">
            <a:tbl>
              <a:tblPr firstRow="1" bandRow="1">
                <a:tableStyleId>{5940675A-B579-460E-94D1-54222C63F5DA}</a:tableStyleId>
              </a:tblPr>
              <a:tblGrid>
                <a:gridCol w="1768475"/>
                <a:gridCol w="1768475"/>
                <a:gridCol w="1768475"/>
                <a:gridCol w="1768475"/>
              </a:tblGrid>
              <a:tr h="274902">
                <a:tc>
                  <a:txBody>
                    <a:bodyPr/>
                    <a:lstStyle/>
                    <a:p>
                      <a:pPr algn="ctr"/>
                      <a:endParaRPr lang="fr-FR" dirty="0"/>
                    </a:p>
                  </a:txBody>
                  <a:tcPr/>
                </a:tc>
                <a:tc>
                  <a:txBody>
                    <a:bodyPr/>
                    <a:lstStyle/>
                    <a:p>
                      <a:pPr algn="ctr"/>
                      <a:r>
                        <a:rPr lang="fr-FR" dirty="0" smtClean="0"/>
                        <a:t>x1</a:t>
                      </a:r>
                      <a:endParaRPr lang="fr-FR" dirty="0"/>
                    </a:p>
                  </a:txBody>
                  <a:tcPr>
                    <a:solidFill>
                      <a:schemeClr val="accent1">
                        <a:lumMod val="20000"/>
                        <a:lumOff val="80000"/>
                      </a:schemeClr>
                    </a:solidFill>
                  </a:tcPr>
                </a:tc>
                <a:tc>
                  <a:txBody>
                    <a:bodyPr/>
                    <a:lstStyle/>
                    <a:p>
                      <a:pPr algn="ctr"/>
                      <a:r>
                        <a:rPr lang="fr-FR" dirty="0" smtClean="0"/>
                        <a:t>x2</a:t>
                      </a:r>
                      <a:endParaRPr lang="fr-FR" dirty="0"/>
                    </a:p>
                  </a:txBody>
                  <a:tcPr>
                    <a:solidFill>
                      <a:schemeClr val="accent1">
                        <a:lumMod val="20000"/>
                        <a:lumOff val="80000"/>
                      </a:schemeClr>
                    </a:solidFill>
                  </a:tcPr>
                </a:tc>
                <a:tc>
                  <a:txBody>
                    <a:bodyPr/>
                    <a:lstStyle/>
                    <a:p>
                      <a:pPr algn="ctr"/>
                      <a:r>
                        <a:rPr lang="fr-FR" dirty="0" smtClean="0"/>
                        <a:t>y (nouveau cas)</a:t>
                      </a:r>
                      <a:endParaRPr lang="fr-FR" dirty="0"/>
                    </a:p>
                  </a:txBody>
                  <a:tcPr>
                    <a:solidFill>
                      <a:schemeClr val="accent4">
                        <a:lumMod val="20000"/>
                        <a:lumOff val="80000"/>
                      </a:schemeClr>
                    </a:solidFill>
                  </a:tcPr>
                </a:tc>
              </a:tr>
              <a:tr h="274902">
                <a:tc>
                  <a:txBody>
                    <a:bodyPr/>
                    <a:lstStyle/>
                    <a:p>
                      <a:pPr algn="ctr"/>
                      <a:r>
                        <a:rPr lang="fr-FR" dirty="0" smtClean="0"/>
                        <a:t>A</a:t>
                      </a:r>
                      <a:endParaRPr lang="fr-FR" dirty="0"/>
                    </a:p>
                  </a:txBody>
                  <a:tcPr/>
                </a:tc>
                <a:tc>
                  <a:txBody>
                    <a:bodyPr/>
                    <a:lstStyle/>
                    <a:p>
                      <a:pPr algn="ctr"/>
                      <a:r>
                        <a:rPr lang="fr-FR" dirty="0" smtClean="0"/>
                        <a:t>5</a:t>
                      </a:r>
                      <a:endParaRPr lang="fr-FR" dirty="0"/>
                    </a:p>
                  </a:txBody>
                  <a:tcPr>
                    <a:solidFill>
                      <a:schemeClr val="accent1">
                        <a:lumMod val="20000"/>
                        <a:lumOff val="80000"/>
                      </a:schemeClr>
                    </a:solidFill>
                  </a:tcPr>
                </a:tc>
                <a:tc>
                  <a:txBody>
                    <a:bodyPr/>
                    <a:lstStyle/>
                    <a:p>
                      <a:pPr algn="ctr"/>
                      <a:r>
                        <a:rPr lang="fr-FR" dirty="0" smtClean="0"/>
                        <a:t>6</a:t>
                      </a:r>
                      <a:endParaRPr lang="fr-FR" dirty="0"/>
                    </a:p>
                  </a:txBody>
                  <a:tcPr>
                    <a:solidFill>
                      <a:schemeClr val="accent1">
                        <a:lumMod val="20000"/>
                        <a:lumOff val="80000"/>
                      </a:schemeClr>
                    </a:solidFill>
                  </a:tcPr>
                </a:tc>
                <a:tc>
                  <a:txBody>
                    <a:bodyPr/>
                    <a:lstStyle/>
                    <a:p>
                      <a:pPr algn="ctr"/>
                      <a:r>
                        <a:rPr lang="fr-FR" dirty="0" smtClean="0"/>
                        <a:t>5</a:t>
                      </a:r>
                      <a:endParaRPr lang="fr-FR" dirty="0"/>
                    </a:p>
                  </a:txBody>
                  <a:tcPr>
                    <a:solidFill>
                      <a:schemeClr val="accent4">
                        <a:lumMod val="20000"/>
                        <a:lumOff val="80000"/>
                      </a:schemeClr>
                    </a:solidFill>
                  </a:tcPr>
                </a:tc>
              </a:tr>
              <a:tr h="274902">
                <a:tc>
                  <a:txBody>
                    <a:bodyPr/>
                    <a:lstStyle/>
                    <a:p>
                      <a:pPr algn="ctr"/>
                      <a:r>
                        <a:rPr lang="fr-FR" dirty="0" smtClean="0"/>
                        <a:t>B</a:t>
                      </a:r>
                      <a:endParaRPr lang="fr-FR" dirty="0"/>
                    </a:p>
                  </a:txBody>
                  <a:tcPr/>
                </a:tc>
                <a:tc>
                  <a:txBody>
                    <a:bodyPr/>
                    <a:lstStyle/>
                    <a:p>
                      <a:pPr algn="ctr"/>
                      <a:r>
                        <a:rPr lang="fr-FR" dirty="0" smtClean="0"/>
                        <a:t>25</a:t>
                      </a:r>
                      <a:endParaRPr lang="fr-FR" dirty="0"/>
                    </a:p>
                  </a:txBody>
                  <a:tcPr>
                    <a:solidFill>
                      <a:schemeClr val="accent1">
                        <a:lumMod val="20000"/>
                        <a:lumOff val="80000"/>
                      </a:schemeClr>
                    </a:solidFill>
                  </a:tcPr>
                </a:tc>
                <a:tc>
                  <a:txBody>
                    <a:bodyPr/>
                    <a:lstStyle/>
                    <a:p>
                      <a:pPr algn="ctr"/>
                      <a:r>
                        <a:rPr lang="fr-FR" dirty="0" smtClean="0"/>
                        <a:t>40</a:t>
                      </a:r>
                      <a:endParaRPr lang="fr-FR" dirty="0"/>
                    </a:p>
                  </a:txBody>
                  <a:tcPr>
                    <a:solidFill>
                      <a:schemeClr val="accent1">
                        <a:lumMod val="20000"/>
                        <a:lumOff val="80000"/>
                      </a:schemeClr>
                    </a:solidFill>
                  </a:tcPr>
                </a:tc>
                <a:tc>
                  <a:txBody>
                    <a:bodyPr/>
                    <a:lstStyle/>
                    <a:p>
                      <a:pPr algn="ctr"/>
                      <a:r>
                        <a:rPr lang="fr-FR" dirty="0" smtClean="0"/>
                        <a:t>24</a:t>
                      </a:r>
                      <a:endParaRPr lang="fr-FR" dirty="0"/>
                    </a:p>
                  </a:txBody>
                  <a:tcPr>
                    <a:solidFill>
                      <a:schemeClr val="accent4">
                        <a:lumMod val="20000"/>
                        <a:lumOff val="80000"/>
                      </a:schemeClr>
                    </a:solidFill>
                  </a:tcPr>
                </a:tc>
              </a:tr>
              <a:tr h="274902">
                <a:tc>
                  <a:txBody>
                    <a:bodyPr/>
                    <a:lstStyle/>
                    <a:p>
                      <a:pPr algn="ctr"/>
                      <a:r>
                        <a:rPr lang="fr-FR" dirty="0" smtClean="0"/>
                        <a:t>C</a:t>
                      </a:r>
                      <a:endParaRPr lang="fr-FR" dirty="0"/>
                    </a:p>
                  </a:txBody>
                  <a:tcPr/>
                </a:tc>
                <a:tc>
                  <a:txBody>
                    <a:bodyPr/>
                    <a:lstStyle/>
                    <a:p>
                      <a:pPr algn="ctr"/>
                      <a:r>
                        <a:rPr lang="fr-FR" dirty="0" smtClean="0"/>
                        <a:t>120</a:t>
                      </a:r>
                      <a:endParaRPr lang="fr-FR" dirty="0"/>
                    </a:p>
                  </a:txBody>
                  <a:tcPr>
                    <a:solidFill>
                      <a:schemeClr val="accent1">
                        <a:lumMod val="20000"/>
                        <a:lumOff val="80000"/>
                      </a:schemeClr>
                    </a:solidFill>
                  </a:tcPr>
                </a:tc>
                <a:tc>
                  <a:txBody>
                    <a:bodyPr/>
                    <a:lstStyle/>
                    <a:p>
                      <a:pPr algn="ctr"/>
                      <a:r>
                        <a:rPr lang="fr-FR" dirty="0" smtClean="0"/>
                        <a:t>125</a:t>
                      </a:r>
                      <a:endParaRPr lang="fr-FR" dirty="0"/>
                    </a:p>
                  </a:txBody>
                  <a:tcPr>
                    <a:solidFill>
                      <a:schemeClr val="accent1">
                        <a:lumMod val="20000"/>
                        <a:lumOff val="80000"/>
                      </a:schemeClr>
                    </a:solidFill>
                  </a:tcPr>
                </a:tc>
                <a:tc>
                  <a:txBody>
                    <a:bodyPr/>
                    <a:lstStyle/>
                    <a:p>
                      <a:pPr algn="ctr"/>
                      <a:r>
                        <a:rPr lang="fr-FR" dirty="0" smtClean="0"/>
                        <a:t>122</a:t>
                      </a:r>
                      <a:endParaRPr lang="fr-FR" dirty="0"/>
                    </a:p>
                  </a:txBody>
                  <a:tcPr>
                    <a:solidFill>
                      <a:schemeClr val="accent4">
                        <a:lumMod val="20000"/>
                        <a:lumOff val="80000"/>
                      </a:schemeClr>
                    </a:solidFill>
                  </a:tcPr>
                </a:tc>
              </a:tr>
            </a:tbl>
          </a:graphicData>
        </a:graphic>
      </p:graphicFrame>
      <p:graphicFrame>
        <p:nvGraphicFramePr>
          <p:cNvPr id="6" name="Tableau 5"/>
          <p:cNvGraphicFramePr>
            <a:graphicFrameLocks noGrp="1"/>
          </p:cNvGraphicFramePr>
          <p:nvPr>
            <p:extLst>
              <p:ext uri="{D42A27DB-BD31-4B8C-83A1-F6EECF244321}">
                <p14:modId xmlns:p14="http://schemas.microsoft.com/office/powerpoint/2010/main" val="3755242272"/>
              </p:ext>
            </p:extLst>
          </p:nvPr>
        </p:nvGraphicFramePr>
        <p:xfrm>
          <a:off x="9086849" y="2057079"/>
          <a:ext cx="2847976" cy="1854200"/>
        </p:xfrm>
        <a:graphic>
          <a:graphicData uri="http://schemas.openxmlformats.org/drawingml/2006/table">
            <a:tbl>
              <a:tblPr firstRow="1" bandRow="1">
                <a:tableStyleId>{5940675A-B579-460E-94D1-54222C63F5DA}</a:tableStyleId>
              </a:tblPr>
              <a:tblGrid>
                <a:gridCol w="1423988"/>
                <a:gridCol w="1423988"/>
              </a:tblGrid>
              <a:tr h="370840">
                <a:tc>
                  <a:txBody>
                    <a:bodyPr/>
                    <a:lstStyle/>
                    <a:p>
                      <a:r>
                        <a:rPr lang="fr-FR" sz="1500" dirty="0" smtClean="0">
                          <a:latin typeface="Cambria Math" panose="02040503050406030204" pitchFamily="18" charset="0"/>
                          <a:ea typeface="Cambria Math" panose="02040503050406030204" pitchFamily="18" charset="0"/>
                        </a:rPr>
                        <a:t>120</a:t>
                      </a:r>
                      <a:endParaRPr lang="fr-FR" sz="1500" dirty="0">
                        <a:latin typeface="Cambria Math" panose="02040503050406030204" pitchFamily="18" charset="0"/>
                        <a:ea typeface="Cambria Math" panose="02040503050406030204" pitchFamily="18" charset="0"/>
                      </a:endParaRPr>
                    </a:p>
                  </a:txBody>
                  <a:tcPr>
                    <a:solidFill>
                      <a:schemeClr val="accent3">
                        <a:lumMod val="40000"/>
                        <a:lumOff val="60000"/>
                      </a:schemeClr>
                    </a:solidFill>
                  </a:tcPr>
                </a:tc>
                <a:tc>
                  <a:txBody>
                    <a:bodyPr/>
                    <a:lstStyle/>
                    <a:p>
                      <a:r>
                        <a:rPr lang="fr-FR" sz="1500" dirty="0" smtClean="0">
                          <a:latin typeface="Cambria Math" panose="02040503050406030204" pitchFamily="18" charset="0"/>
                          <a:ea typeface="Cambria Math" panose="02040503050406030204" pitchFamily="18" charset="0"/>
                        </a:rPr>
                        <a:t>01111000</a:t>
                      </a:r>
                      <a:endParaRPr lang="fr-FR" sz="1500" dirty="0">
                        <a:latin typeface="Cambria Math" panose="02040503050406030204" pitchFamily="18" charset="0"/>
                        <a:ea typeface="Cambria Math" panose="02040503050406030204" pitchFamily="18" charset="0"/>
                      </a:endParaRPr>
                    </a:p>
                  </a:txBody>
                  <a:tcPr>
                    <a:solidFill>
                      <a:schemeClr val="accent6">
                        <a:lumMod val="40000"/>
                        <a:lumOff val="60000"/>
                      </a:schemeClr>
                    </a:solidFill>
                  </a:tcPr>
                </a:tc>
              </a:tr>
              <a:tr h="370840">
                <a:tc>
                  <a:txBody>
                    <a:bodyPr/>
                    <a:lstStyle/>
                    <a:p>
                      <a:r>
                        <a:rPr lang="fr-FR" sz="1500" dirty="0" smtClean="0">
                          <a:latin typeface="Cambria Math" panose="02040503050406030204" pitchFamily="18" charset="0"/>
                          <a:ea typeface="Cambria Math" panose="02040503050406030204" pitchFamily="18" charset="0"/>
                        </a:rPr>
                        <a:t>125</a:t>
                      </a:r>
                      <a:endParaRPr lang="fr-FR" sz="1500" dirty="0">
                        <a:latin typeface="Cambria Math" panose="02040503050406030204" pitchFamily="18" charset="0"/>
                        <a:ea typeface="Cambria Math" panose="02040503050406030204" pitchFamily="18" charset="0"/>
                      </a:endParaRPr>
                    </a:p>
                  </a:txBody>
                  <a:tcPr>
                    <a:solidFill>
                      <a:schemeClr val="accent3">
                        <a:lumMod val="40000"/>
                        <a:lumOff val="60000"/>
                      </a:schemeClr>
                    </a:solidFill>
                  </a:tcPr>
                </a:tc>
                <a:tc>
                  <a:txBody>
                    <a:bodyPr/>
                    <a:lstStyle/>
                    <a:p>
                      <a:r>
                        <a:rPr lang="fr-FR" sz="1500" dirty="0" smtClean="0">
                          <a:latin typeface="Cambria Math" panose="02040503050406030204" pitchFamily="18" charset="0"/>
                          <a:ea typeface="Cambria Math" panose="02040503050406030204" pitchFamily="18" charset="0"/>
                        </a:rPr>
                        <a:t>01111101</a:t>
                      </a:r>
                      <a:endParaRPr lang="fr-FR" sz="1500" dirty="0">
                        <a:latin typeface="Cambria Math" panose="02040503050406030204" pitchFamily="18" charset="0"/>
                        <a:ea typeface="Cambria Math" panose="02040503050406030204" pitchFamily="18" charset="0"/>
                      </a:endParaRPr>
                    </a:p>
                  </a:txBody>
                  <a:tcPr>
                    <a:solidFill>
                      <a:schemeClr val="accent6">
                        <a:lumMod val="40000"/>
                        <a:lumOff val="60000"/>
                      </a:schemeClr>
                    </a:solidFill>
                  </a:tcPr>
                </a:tc>
              </a:tr>
              <a:tr h="370840">
                <a:tc>
                  <a:txBody>
                    <a:bodyPr/>
                    <a:lstStyle/>
                    <a:p>
                      <a:r>
                        <a:rPr lang="fr-FR" sz="1500" dirty="0" err="1" smtClean="0">
                          <a:latin typeface="Cambria Math" panose="02040503050406030204" pitchFamily="18" charset="0"/>
                          <a:ea typeface="Cambria Math" panose="02040503050406030204" pitchFamily="18" charset="0"/>
                        </a:rPr>
                        <a:t>both</a:t>
                      </a:r>
                      <a:r>
                        <a:rPr lang="fr-FR" sz="1500" dirty="0" smtClean="0">
                          <a:latin typeface="Cambria Math" panose="02040503050406030204" pitchFamily="18" charset="0"/>
                          <a:ea typeface="Cambria Math" panose="02040503050406030204" pitchFamily="18" charset="0"/>
                        </a:rPr>
                        <a:t>(120,125)</a:t>
                      </a:r>
                      <a:endParaRPr lang="fr-FR" sz="1500" dirty="0">
                        <a:latin typeface="Cambria Math" panose="02040503050406030204" pitchFamily="18" charset="0"/>
                        <a:ea typeface="Cambria Math" panose="02040503050406030204" pitchFamily="18" charset="0"/>
                      </a:endParaRPr>
                    </a:p>
                  </a:txBody>
                  <a:tcPr>
                    <a:solidFill>
                      <a:schemeClr val="accent3">
                        <a:lumMod val="40000"/>
                        <a:lumOff val="60000"/>
                      </a:schemeClr>
                    </a:solidFill>
                  </a:tcPr>
                </a:tc>
                <a:tc>
                  <a:txBody>
                    <a:bodyPr/>
                    <a:lstStyle/>
                    <a:p>
                      <a:r>
                        <a:rPr lang="fr-FR" sz="1500" dirty="0" smtClean="0">
                          <a:latin typeface="Cambria Math" panose="02040503050406030204" pitchFamily="18" charset="0"/>
                          <a:ea typeface="Cambria Math" panose="02040503050406030204" pitchFamily="18" charset="0"/>
                        </a:rPr>
                        <a:t>4</a:t>
                      </a:r>
                      <a:endParaRPr lang="fr-FR" sz="1500" dirty="0">
                        <a:latin typeface="Cambria Math" panose="02040503050406030204" pitchFamily="18" charset="0"/>
                        <a:ea typeface="Cambria Math" panose="02040503050406030204" pitchFamily="18" charset="0"/>
                      </a:endParaRPr>
                    </a:p>
                  </a:txBody>
                  <a:tcPr>
                    <a:solidFill>
                      <a:schemeClr val="accent6">
                        <a:lumMod val="40000"/>
                        <a:lumOff val="60000"/>
                      </a:schemeClr>
                    </a:solidFill>
                  </a:tcPr>
                </a:tc>
              </a:tr>
              <a:tr h="370840">
                <a:tc>
                  <a:txBody>
                    <a:bodyPr/>
                    <a:lstStyle/>
                    <a:p>
                      <a:r>
                        <a:rPr lang="fr-FR" sz="1500" dirty="0" err="1" smtClean="0">
                          <a:latin typeface="Cambria Math" panose="02040503050406030204" pitchFamily="18" charset="0"/>
                          <a:ea typeface="Cambria Math" panose="02040503050406030204" pitchFamily="18" charset="0"/>
                        </a:rPr>
                        <a:t>only</a:t>
                      </a:r>
                      <a:r>
                        <a:rPr lang="fr-FR" sz="1500" dirty="0" smtClean="0">
                          <a:latin typeface="Cambria Math" panose="02040503050406030204" pitchFamily="18" charset="0"/>
                          <a:ea typeface="Cambria Math" panose="02040503050406030204" pitchFamily="18" charset="0"/>
                        </a:rPr>
                        <a:t>(120)</a:t>
                      </a:r>
                      <a:endParaRPr lang="fr-FR" sz="1500" dirty="0">
                        <a:latin typeface="Cambria Math" panose="02040503050406030204" pitchFamily="18" charset="0"/>
                        <a:ea typeface="Cambria Math" panose="02040503050406030204" pitchFamily="18" charset="0"/>
                      </a:endParaRPr>
                    </a:p>
                  </a:txBody>
                  <a:tcPr>
                    <a:solidFill>
                      <a:schemeClr val="accent3">
                        <a:lumMod val="40000"/>
                        <a:lumOff val="60000"/>
                      </a:schemeClr>
                    </a:solidFill>
                  </a:tcPr>
                </a:tc>
                <a:tc>
                  <a:txBody>
                    <a:bodyPr/>
                    <a:lstStyle/>
                    <a:p>
                      <a:r>
                        <a:rPr lang="fr-FR" sz="1500" dirty="0" smtClean="0">
                          <a:latin typeface="Cambria Math" panose="02040503050406030204" pitchFamily="18" charset="0"/>
                          <a:ea typeface="Cambria Math" panose="02040503050406030204" pitchFamily="18" charset="0"/>
                        </a:rPr>
                        <a:t>0</a:t>
                      </a:r>
                      <a:endParaRPr lang="fr-FR" sz="1500" dirty="0">
                        <a:latin typeface="Cambria Math" panose="02040503050406030204" pitchFamily="18" charset="0"/>
                        <a:ea typeface="Cambria Math" panose="02040503050406030204" pitchFamily="18" charset="0"/>
                      </a:endParaRPr>
                    </a:p>
                  </a:txBody>
                  <a:tcPr>
                    <a:solidFill>
                      <a:schemeClr val="accent6">
                        <a:lumMod val="40000"/>
                        <a:lumOff val="60000"/>
                      </a:schemeClr>
                    </a:solidFill>
                  </a:tcPr>
                </a:tc>
              </a:tr>
              <a:tr h="370840">
                <a:tc>
                  <a:txBody>
                    <a:bodyPr/>
                    <a:lstStyle/>
                    <a:p>
                      <a:r>
                        <a:rPr lang="fr-FR" sz="1500" dirty="0" err="1" smtClean="0">
                          <a:latin typeface="Cambria Math" panose="02040503050406030204" pitchFamily="18" charset="0"/>
                          <a:ea typeface="Cambria Math" panose="02040503050406030204" pitchFamily="18" charset="0"/>
                        </a:rPr>
                        <a:t>only</a:t>
                      </a:r>
                      <a:r>
                        <a:rPr lang="fr-FR" sz="1500" dirty="0" smtClean="0">
                          <a:latin typeface="Cambria Math" panose="02040503050406030204" pitchFamily="18" charset="0"/>
                          <a:ea typeface="Cambria Math" panose="02040503050406030204" pitchFamily="18" charset="0"/>
                        </a:rPr>
                        <a:t>(125)</a:t>
                      </a:r>
                      <a:endParaRPr lang="fr-FR" sz="1500" dirty="0">
                        <a:latin typeface="Cambria Math" panose="02040503050406030204" pitchFamily="18" charset="0"/>
                        <a:ea typeface="Cambria Math" panose="02040503050406030204" pitchFamily="18" charset="0"/>
                      </a:endParaRPr>
                    </a:p>
                  </a:txBody>
                  <a:tcPr>
                    <a:solidFill>
                      <a:schemeClr val="accent3">
                        <a:lumMod val="40000"/>
                        <a:lumOff val="60000"/>
                      </a:schemeClr>
                    </a:solidFill>
                  </a:tcPr>
                </a:tc>
                <a:tc>
                  <a:txBody>
                    <a:bodyPr/>
                    <a:lstStyle/>
                    <a:p>
                      <a:r>
                        <a:rPr lang="fr-FR" sz="1500" dirty="0" smtClean="0">
                          <a:latin typeface="Cambria Math" panose="02040503050406030204" pitchFamily="18" charset="0"/>
                          <a:ea typeface="Cambria Math" panose="02040503050406030204" pitchFamily="18" charset="0"/>
                        </a:rPr>
                        <a:t>2</a:t>
                      </a:r>
                      <a:endParaRPr lang="fr-FR" sz="1500" dirty="0">
                        <a:latin typeface="Cambria Math" panose="02040503050406030204" pitchFamily="18" charset="0"/>
                        <a:ea typeface="Cambria Math" panose="02040503050406030204" pitchFamily="18" charset="0"/>
                      </a:endParaRPr>
                    </a:p>
                  </a:txBody>
                  <a:tcPr>
                    <a:solidFill>
                      <a:schemeClr val="accent6">
                        <a:lumMod val="40000"/>
                        <a:lumOff val="60000"/>
                      </a:schemeClr>
                    </a:solidFill>
                  </a:tcPr>
                </a:tc>
              </a:tr>
            </a:tbl>
          </a:graphicData>
        </a:graphic>
      </p:graphicFrame>
      <p:sp>
        <p:nvSpPr>
          <p:cNvPr id="8" name="ZoneTexte 7"/>
          <p:cNvSpPr txBox="1"/>
          <p:nvPr/>
        </p:nvSpPr>
        <p:spPr>
          <a:xfrm>
            <a:off x="9220199" y="1733914"/>
            <a:ext cx="2581275" cy="323165"/>
          </a:xfrm>
          <a:prstGeom prst="rect">
            <a:avLst/>
          </a:prstGeom>
          <a:noFill/>
        </p:spPr>
        <p:txBody>
          <a:bodyPr wrap="square" rtlCol="0">
            <a:spAutoFit/>
          </a:bodyPr>
          <a:lstStyle/>
          <a:p>
            <a:r>
              <a:rPr lang="fr-FR" sz="1500" dirty="0" smtClean="0"/>
              <a:t>Exemple de conversion binaire</a:t>
            </a:r>
            <a:endParaRPr lang="fr-FR" sz="1500" dirty="0"/>
          </a:p>
        </p:txBody>
      </p:sp>
      <p:graphicFrame>
        <p:nvGraphicFramePr>
          <p:cNvPr id="5" name="Tableau 4"/>
          <p:cNvGraphicFramePr>
            <a:graphicFrameLocks noGrp="1"/>
          </p:cNvGraphicFramePr>
          <p:nvPr>
            <p:extLst>
              <p:ext uri="{D42A27DB-BD31-4B8C-83A1-F6EECF244321}">
                <p14:modId xmlns:p14="http://schemas.microsoft.com/office/powerpoint/2010/main" val="3522492039"/>
              </p:ext>
            </p:extLst>
          </p:nvPr>
        </p:nvGraphicFramePr>
        <p:xfrm>
          <a:off x="2619256" y="3677707"/>
          <a:ext cx="2285546" cy="2225040"/>
        </p:xfrm>
        <a:graphic>
          <a:graphicData uri="http://schemas.openxmlformats.org/drawingml/2006/table">
            <a:tbl>
              <a:tblPr firstRow="1" bandRow="1">
                <a:tableStyleId>{5940675A-B579-460E-94D1-54222C63F5DA}</a:tableStyleId>
              </a:tblPr>
              <a:tblGrid>
                <a:gridCol w="1142773"/>
                <a:gridCol w="1142773"/>
              </a:tblGrid>
              <a:tr h="370840">
                <a:tc>
                  <a:txBody>
                    <a:bodyPr/>
                    <a:lstStyle/>
                    <a:p>
                      <a:pPr algn="l"/>
                      <a:r>
                        <a:rPr lang="fr-FR" dirty="0" smtClean="0"/>
                        <a:t>A x1</a:t>
                      </a:r>
                      <a:endParaRPr lang="fr-FR" dirty="0"/>
                    </a:p>
                  </a:txBody>
                  <a:tcPr>
                    <a:solidFill>
                      <a:schemeClr val="accent1">
                        <a:lumMod val="20000"/>
                        <a:lumOff val="80000"/>
                      </a:schemeClr>
                    </a:solidFill>
                  </a:tcPr>
                </a:tc>
                <a:tc>
                  <a:txBody>
                    <a:bodyPr/>
                    <a:lstStyle/>
                    <a:p>
                      <a:pPr algn="ctr"/>
                      <a:r>
                        <a:rPr lang="fr-FR" dirty="0" smtClean="0"/>
                        <a:t>00000101</a:t>
                      </a:r>
                      <a:endParaRPr lang="fr-FR" dirty="0"/>
                    </a:p>
                  </a:txBody>
                  <a:tcPr>
                    <a:solidFill>
                      <a:schemeClr val="accent1">
                        <a:lumMod val="20000"/>
                        <a:lumOff val="80000"/>
                      </a:schemeClr>
                    </a:solidFill>
                  </a:tcPr>
                </a:tc>
              </a:tr>
              <a:tr h="370840">
                <a:tc>
                  <a:txBody>
                    <a:bodyPr/>
                    <a:lstStyle/>
                    <a:p>
                      <a:pPr algn="l"/>
                      <a:r>
                        <a:rPr lang="fr-FR" dirty="0" smtClean="0"/>
                        <a:t>A y</a:t>
                      </a:r>
                      <a:endParaRPr lang="fr-FR" dirty="0"/>
                    </a:p>
                  </a:txBody>
                  <a:tcPr>
                    <a:solidFill>
                      <a:schemeClr val="accent4">
                        <a:lumMod val="20000"/>
                        <a:lumOff val="80000"/>
                      </a:schemeClr>
                    </a:solidFill>
                  </a:tcPr>
                </a:tc>
                <a:tc>
                  <a:txBody>
                    <a:bodyPr/>
                    <a:lstStyle/>
                    <a:p>
                      <a:pPr algn="ctr"/>
                      <a:r>
                        <a:rPr lang="fr-FR" dirty="0" smtClean="0"/>
                        <a:t>00000101</a:t>
                      </a:r>
                      <a:endParaRPr lang="fr-FR" dirty="0"/>
                    </a:p>
                  </a:txBody>
                  <a:tcPr>
                    <a:solidFill>
                      <a:schemeClr val="accent4">
                        <a:lumMod val="20000"/>
                        <a:lumOff val="80000"/>
                      </a:schemeClr>
                    </a:solidFill>
                  </a:tcPr>
                </a:tc>
              </a:tr>
              <a:tr h="370840">
                <a:tc>
                  <a:txBody>
                    <a:bodyPr/>
                    <a:lstStyle/>
                    <a:p>
                      <a:pPr algn="l"/>
                      <a:r>
                        <a:rPr lang="fr-FR" dirty="0" smtClean="0"/>
                        <a:t>B x1</a:t>
                      </a:r>
                      <a:endParaRPr lang="fr-FR" dirty="0"/>
                    </a:p>
                  </a:txBody>
                  <a:tcPr>
                    <a:solidFill>
                      <a:schemeClr val="accent1">
                        <a:lumMod val="20000"/>
                        <a:lumOff val="80000"/>
                      </a:schemeClr>
                    </a:solidFill>
                  </a:tcPr>
                </a:tc>
                <a:tc>
                  <a:txBody>
                    <a:bodyPr/>
                    <a:lstStyle/>
                    <a:p>
                      <a:pPr algn="ctr"/>
                      <a:r>
                        <a:rPr lang="fr-FR" dirty="0" smtClean="0"/>
                        <a:t>00011001</a:t>
                      </a:r>
                      <a:endParaRPr lang="fr-FR" dirty="0"/>
                    </a:p>
                  </a:txBody>
                  <a:tcPr>
                    <a:solidFill>
                      <a:schemeClr val="accent1">
                        <a:lumMod val="20000"/>
                        <a:lumOff val="80000"/>
                      </a:schemeClr>
                    </a:solidFill>
                  </a:tcPr>
                </a:tc>
              </a:tr>
              <a:tr h="370840">
                <a:tc>
                  <a:txBody>
                    <a:bodyPr/>
                    <a:lstStyle/>
                    <a:p>
                      <a:pPr algn="l"/>
                      <a:r>
                        <a:rPr lang="fr-FR" dirty="0" smtClean="0"/>
                        <a:t>B y</a:t>
                      </a:r>
                      <a:endParaRPr lang="fr-FR" dirty="0"/>
                    </a:p>
                  </a:txBody>
                  <a:tcPr>
                    <a:solidFill>
                      <a:schemeClr val="accent4">
                        <a:lumMod val="20000"/>
                        <a:lumOff val="80000"/>
                      </a:schemeClr>
                    </a:solidFill>
                  </a:tcPr>
                </a:tc>
                <a:tc>
                  <a:txBody>
                    <a:bodyPr/>
                    <a:lstStyle/>
                    <a:p>
                      <a:pPr algn="ctr"/>
                      <a:r>
                        <a:rPr lang="fr-FR" dirty="0" smtClean="0"/>
                        <a:t>00011000</a:t>
                      </a:r>
                      <a:endParaRPr lang="fr-FR" dirty="0"/>
                    </a:p>
                  </a:txBody>
                  <a:tcPr>
                    <a:solidFill>
                      <a:schemeClr val="accent4">
                        <a:lumMod val="20000"/>
                        <a:lumOff val="80000"/>
                      </a:schemeClr>
                    </a:solidFill>
                  </a:tcPr>
                </a:tc>
              </a:tr>
              <a:tr h="370840">
                <a:tc>
                  <a:txBody>
                    <a:bodyPr/>
                    <a:lstStyle/>
                    <a:p>
                      <a:pPr algn="l"/>
                      <a:r>
                        <a:rPr lang="fr-FR" dirty="0" smtClean="0"/>
                        <a:t>C x1</a:t>
                      </a:r>
                      <a:endParaRPr lang="fr-FR" dirty="0"/>
                    </a:p>
                  </a:txBody>
                  <a:tcPr>
                    <a:solidFill>
                      <a:schemeClr val="accent1">
                        <a:lumMod val="20000"/>
                        <a:lumOff val="80000"/>
                      </a:schemeClr>
                    </a:solidFill>
                  </a:tcPr>
                </a:tc>
                <a:tc>
                  <a:txBody>
                    <a:bodyPr/>
                    <a:lstStyle/>
                    <a:p>
                      <a:pPr algn="ctr"/>
                      <a:r>
                        <a:rPr lang="fr-FR" dirty="0" smtClean="0"/>
                        <a:t>01111000</a:t>
                      </a:r>
                      <a:endParaRPr lang="fr-FR" dirty="0"/>
                    </a:p>
                  </a:txBody>
                  <a:tcPr>
                    <a:solidFill>
                      <a:schemeClr val="accent1">
                        <a:lumMod val="20000"/>
                        <a:lumOff val="80000"/>
                      </a:schemeClr>
                    </a:solidFill>
                  </a:tcPr>
                </a:tc>
              </a:tr>
              <a:tr h="370840">
                <a:tc>
                  <a:txBody>
                    <a:bodyPr/>
                    <a:lstStyle/>
                    <a:p>
                      <a:pPr algn="l"/>
                      <a:r>
                        <a:rPr lang="fr-FR" dirty="0" smtClean="0"/>
                        <a:t>C y</a:t>
                      </a:r>
                      <a:endParaRPr lang="fr-FR" dirty="0"/>
                    </a:p>
                  </a:txBody>
                  <a:tcPr>
                    <a:solidFill>
                      <a:schemeClr val="accent4">
                        <a:lumMod val="20000"/>
                        <a:lumOff val="80000"/>
                      </a:schemeClr>
                    </a:solidFill>
                  </a:tcPr>
                </a:tc>
                <a:tc>
                  <a:txBody>
                    <a:bodyPr/>
                    <a:lstStyle/>
                    <a:p>
                      <a:pPr algn="ctr"/>
                      <a:r>
                        <a:rPr lang="fr-FR" dirty="0" smtClean="0"/>
                        <a:t>01111010</a:t>
                      </a:r>
                      <a:endParaRPr lang="fr-FR" dirty="0"/>
                    </a:p>
                  </a:txBody>
                  <a:tcPr>
                    <a:solidFill>
                      <a:schemeClr val="accent4">
                        <a:lumMod val="20000"/>
                        <a:lumOff val="80000"/>
                      </a:schemeClr>
                    </a:solidFill>
                  </a:tcPr>
                </a:tc>
              </a:tr>
            </a:tbl>
          </a:graphicData>
        </a:graphic>
      </p:graphicFrame>
      <p:graphicFrame>
        <p:nvGraphicFramePr>
          <p:cNvPr id="10" name="Tableau 9"/>
          <p:cNvGraphicFramePr>
            <a:graphicFrameLocks noGrp="1"/>
          </p:cNvGraphicFramePr>
          <p:nvPr>
            <p:extLst>
              <p:ext uri="{D42A27DB-BD31-4B8C-83A1-F6EECF244321}">
                <p14:modId xmlns:p14="http://schemas.microsoft.com/office/powerpoint/2010/main" val="4159479799"/>
              </p:ext>
            </p:extLst>
          </p:nvPr>
        </p:nvGraphicFramePr>
        <p:xfrm>
          <a:off x="6311894" y="3677707"/>
          <a:ext cx="2246316" cy="2225040"/>
        </p:xfrm>
        <a:graphic>
          <a:graphicData uri="http://schemas.openxmlformats.org/drawingml/2006/table">
            <a:tbl>
              <a:tblPr firstRow="1" bandRow="1">
                <a:tableStyleId>{5940675A-B579-460E-94D1-54222C63F5DA}</a:tableStyleId>
              </a:tblPr>
              <a:tblGrid>
                <a:gridCol w="1123158"/>
                <a:gridCol w="1123158"/>
              </a:tblGrid>
              <a:tr h="370840">
                <a:tc>
                  <a:txBody>
                    <a:bodyPr/>
                    <a:lstStyle/>
                    <a:p>
                      <a:pPr algn="l"/>
                      <a:r>
                        <a:rPr lang="fr-FR" dirty="0" smtClean="0"/>
                        <a:t>A x2</a:t>
                      </a:r>
                      <a:endParaRPr lang="fr-FR" dirty="0"/>
                    </a:p>
                  </a:txBody>
                  <a:tcPr>
                    <a:solidFill>
                      <a:schemeClr val="accent1">
                        <a:lumMod val="20000"/>
                        <a:lumOff val="80000"/>
                      </a:schemeClr>
                    </a:solidFill>
                  </a:tcPr>
                </a:tc>
                <a:tc>
                  <a:txBody>
                    <a:bodyPr/>
                    <a:lstStyle/>
                    <a:p>
                      <a:pPr algn="ctr"/>
                      <a:r>
                        <a:rPr lang="fr-FR" dirty="0" smtClean="0"/>
                        <a:t>00000110</a:t>
                      </a:r>
                      <a:endParaRPr lang="fr-FR" dirty="0"/>
                    </a:p>
                  </a:txBody>
                  <a:tcPr>
                    <a:solidFill>
                      <a:schemeClr val="accent1">
                        <a:lumMod val="20000"/>
                        <a:lumOff val="80000"/>
                      </a:schemeClr>
                    </a:solidFill>
                  </a:tcPr>
                </a:tc>
              </a:tr>
              <a:tr h="370840">
                <a:tc>
                  <a:txBody>
                    <a:bodyPr/>
                    <a:lstStyle/>
                    <a:p>
                      <a:pPr algn="l"/>
                      <a:r>
                        <a:rPr lang="fr-FR" dirty="0" smtClean="0"/>
                        <a:t>A y</a:t>
                      </a:r>
                      <a:endParaRPr lang="fr-FR" dirty="0"/>
                    </a:p>
                  </a:txBody>
                  <a:tcPr>
                    <a:solidFill>
                      <a:schemeClr val="accent4">
                        <a:lumMod val="20000"/>
                        <a:lumOff val="80000"/>
                      </a:schemeClr>
                    </a:solidFill>
                  </a:tcPr>
                </a:tc>
                <a:tc>
                  <a:txBody>
                    <a:bodyPr/>
                    <a:lstStyle/>
                    <a:p>
                      <a:pPr algn="ctr"/>
                      <a:r>
                        <a:rPr lang="fr-FR" dirty="0" smtClean="0"/>
                        <a:t>00000101</a:t>
                      </a:r>
                      <a:endParaRPr lang="fr-FR" dirty="0"/>
                    </a:p>
                  </a:txBody>
                  <a:tcPr>
                    <a:solidFill>
                      <a:schemeClr val="accent4">
                        <a:lumMod val="20000"/>
                        <a:lumOff val="80000"/>
                      </a:schemeClr>
                    </a:solidFill>
                  </a:tcPr>
                </a:tc>
              </a:tr>
              <a:tr h="370840">
                <a:tc>
                  <a:txBody>
                    <a:bodyPr/>
                    <a:lstStyle/>
                    <a:p>
                      <a:pPr algn="l"/>
                      <a:r>
                        <a:rPr lang="fr-FR" dirty="0" smtClean="0"/>
                        <a:t>B x2</a:t>
                      </a:r>
                      <a:endParaRPr lang="fr-FR" dirty="0"/>
                    </a:p>
                  </a:txBody>
                  <a:tcPr>
                    <a:solidFill>
                      <a:schemeClr val="accent1">
                        <a:lumMod val="20000"/>
                        <a:lumOff val="80000"/>
                      </a:schemeClr>
                    </a:solidFill>
                  </a:tcPr>
                </a:tc>
                <a:tc>
                  <a:txBody>
                    <a:bodyPr/>
                    <a:lstStyle/>
                    <a:p>
                      <a:pPr algn="ctr"/>
                      <a:r>
                        <a:rPr lang="fr-FR" dirty="0" smtClean="0"/>
                        <a:t>00101000</a:t>
                      </a:r>
                      <a:endParaRPr lang="fr-FR" dirty="0"/>
                    </a:p>
                  </a:txBody>
                  <a:tcPr>
                    <a:solidFill>
                      <a:schemeClr val="accent1">
                        <a:lumMod val="20000"/>
                        <a:lumOff val="80000"/>
                      </a:schemeClr>
                    </a:solidFill>
                  </a:tcPr>
                </a:tc>
              </a:tr>
              <a:tr h="370840">
                <a:tc>
                  <a:txBody>
                    <a:bodyPr/>
                    <a:lstStyle/>
                    <a:p>
                      <a:pPr algn="l"/>
                      <a:r>
                        <a:rPr lang="fr-FR" dirty="0" smtClean="0"/>
                        <a:t>B y</a:t>
                      </a:r>
                      <a:endParaRPr lang="fr-FR" dirty="0"/>
                    </a:p>
                  </a:txBody>
                  <a:tcPr>
                    <a:solidFill>
                      <a:schemeClr val="accent4">
                        <a:lumMod val="20000"/>
                        <a:lumOff val="80000"/>
                      </a:schemeClr>
                    </a:solidFill>
                  </a:tcPr>
                </a:tc>
                <a:tc>
                  <a:txBody>
                    <a:bodyPr/>
                    <a:lstStyle/>
                    <a:p>
                      <a:pPr algn="ctr"/>
                      <a:r>
                        <a:rPr lang="fr-FR" dirty="0" smtClean="0"/>
                        <a:t>00011000</a:t>
                      </a:r>
                      <a:endParaRPr lang="fr-FR" dirty="0"/>
                    </a:p>
                  </a:txBody>
                  <a:tcPr>
                    <a:solidFill>
                      <a:schemeClr val="accent4">
                        <a:lumMod val="20000"/>
                        <a:lumOff val="80000"/>
                      </a:schemeClr>
                    </a:solidFill>
                  </a:tcPr>
                </a:tc>
              </a:tr>
              <a:tr h="370840">
                <a:tc>
                  <a:txBody>
                    <a:bodyPr/>
                    <a:lstStyle/>
                    <a:p>
                      <a:pPr algn="l"/>
                      <a:r>
                        <a:rPr lang="fr-FR" dirty="0" smtClean="0"/>
                        <a:t>C x2</a:t>
                      </a:r>
                      <a:endParaRPr lang="fr-FR" dirty="0"/>
                    </a:p>
                  </a:txBody>
                  <a:tcPr>
                    <a:solidFill>
                      <a:schemeClr val="accent1">
                        <a:lumMod val="20000"/>
                        <a:lumOff val="80000"/>
                      </a:schemeClr>
                    </a:solidFill>
                  </a:tcPr>
                </a:tc>
                <a:tc>
                  <a:txBody>
                    <a:bodyPr/>
                    <a:lstStyle/>
                    <a:p>
                      <a:pPr algn="ctr"/>
                      <a:r>
                        <a:rPr lang="fr-FR" dirty="0" smtClean="0"/>
                        <a:t>01111101</a:t>
                      </a:r>
                      <a:endParaRPr lang="fr-FR" dirty="0"/>
                    </a:p>
                  </a:txBody>
                  <a:tcPr>
                    <a:solidFill>
                      <a:schemeClr val="accent1">
                        <a:lumMod val="20000"/>
                        <a:lumOff val="80000"/>
                      </a:schemeClr>
                    </a:solidFill>
                  </a:tcPr>
                </a:tc>
              </a:tr>
              <a:tr h="370840">
                <a:tc>
                  <a:txBody>
                    <a:bodyPr/>
                    <a:lstStyle/>
                    <a:p>
                      <a:pPr algn="l"/>
                      <a:r>
                        <a:rPr lang="fr-FR" dirty="0" smtClean="0"/>
                        <a:t>C y</a:t>
                      </a:r>
                      <a:endParaRPr lang="fr-FR" dirty="0"/>
                    </a:p>
                  </a:txBody>
                  <a:tcPr>
                    <a:solidFill>
                      <a:schemeClr val="accent4">
                        <a:lumMod val="20000"/>
                        <a:lumOff val="80000"/>
                      </a:schemeClr>
                    </a:solidFill>
                  </a:tcPr>
                </a:tc>
                <a:tc>
                  <a:txBody>
                    <a:bodyPr/>
                    <a:lstStyle/>
                    <a:p>
                      <a:pPr algn="ctr"/>
                      <a:r>
                        <a:rPr lang="fr-FR" dirty="0" smtClean="0"/>
                        <a:t>01111010</a:t>
                      </a:r>
                      <a:endParaRPr lang="fr-FR" dirty="0"/>
                    </a:p>
                  </a:txBody>
                  <a:tcPr>
                    <a:solidFill>
                      <a:schemeClr val="accent4">
                        <a:lumMod val="20000"/>
                        <a:lumOff val="80000"/>
                      </a:schemeClr>
                    </a:solidFill>
                  </a:tcPr>
                </a:tc>
              </a:tr>
            </a:tbl>
          </a:graphicData>
        </a:graphic>
      </p:graphicFrame>
    </p:spTree>
    <p:extLst>
      <p:ext uri="{BB962C8B-B14F-4D97-AF65-F5344CB8AC3E}">
        <p14:creationId xmlns:p14="http://schemas.microsoft.com/office/powerpoint/2010/main" val="130988788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VIII. Mesure de similarité entre cas</a:t>
            </a:r>
            <a:br>
              <a:rPr lang="fr-FR" dirty="0" smtClean="0"/>
            </a:br>
            <a:endParaRPr lang="fr-FR" dirty="0"/>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1493835" y="1150883"/>
                <a:ext cx="10577061" cy="5081373"/>
              </a:xfrm>
            </p:spPr>
            <p:txBody>
              <a:bodyPr anchor="t">
                <a:normAutofit fontScale="92500" lnSpcReduction="20000"/>
              </a:bodyPr>
              <a:lstStyle/>
              <a:p>
                <a:r>
                  <a:rPr lang="fr-FR" sz="2600" dirty="0" smtClean="0"/>
                  <a:t>Dans les articles de </a:t>
                </a:r>
                <a:r>
                  <a:rPr lang="fr-FR" sz="2600" dirty="0" err="1" smtClean="0"/>
                  <a:t>Perner</a:t>
                </a:r>
                <a:r>
                  <a:rPr lang="fr-FR" sz="2600" dirty="0" smtClean="0"/>
                  <a:t> (RàPC pour le traitement d’images)</a:t>
                </a:r>
              </a:p>
              <a:p>
                <a:pPr lvl="1"/>
                <a:r>
                  <a:rPr lang="fr-FR" sz="1900" dirty="0" smtClean="0"/>
                  <a:t>Exemple de calcul de similarité: </a:t>
                </a:r>
              </a:p>
              <a:p>
                <a:pPr lvl="1"/>
                <a:endParaRPr lang="fr-FR" sz="1900" dirty="0" smtClean="0"/>
              </a:p>
              <a:p>
                <a:pPr lvl="1"/>
                <a:endParaRPr lang="fr-FR" sz="1900" dirty="0"/>
              </a:p>
              <a:p>
                <a:pPr lvl="1"/>
                <a:endParaRPr lang="fr-FR" sz="1900" dirty="0" smtClean="0"/>
              </a:p>
              <a:p>
                <a:pPr lvl="1"/>
                <a:endParaRPr lang="fr-FR" sz="1900" dirty="0"/>
              </a:p>
              <a:p>
                <a:pPr lvl="1"/>
                <a:endParaRPr lang="fr-FR" sz="1900" dirty="0" smtClean="0"/>
              </a:p>
              <a:p>
                <a:pPr lvl="1"/>
                <a:endParaRPr lang="fr-FR" sz="1900" dirty="0"/>
              </a:p>
              <a:p>
                <a:pPr lvl="1"/>
                <a:r>
                  <a:rPr lang="fr-FR" sz="1900" dirty="0"/>
                  <a:t>SI(x1,y) = </a:t>
                </a:r>
                <a14:m>
                  <m:oMath xmlns:m="http://schemas.openxmlformats.org/officeDocument/2006/math">
                    <m:r>
                      <a:rPr lang="fr-FR" sz="1900">
                        <a:latin typeface="Cambria Math" panose="02040503050406030204" pitchFamily="18" charset="0"/>
                      </a:rPr>
                      <m:t>1−</m:t>
                    </m:r>
                    <m:d>
                      <m:dPr>
                        <m:ctrlPr>
                          <a:rPr lang="fr-FR" sz="1900" i="1">
                            <a:latin typeface="Cambria Math" panose="02040503050406030204" pitchFamily="18" charset="0"/>
                          </a:rPr>
                        </m:ctrlPr>
                      </m:dPr>
                      <m:e>
                        <m:f>
                          <m:fPr>
                            <m:ctrlPr>
                              <a:rPr lang="fr-FR" sz="1900" i="1">
                                <a:latin typeface="Cambria Math" panose="02040503050406030204" pitchFamily="18" charset="0"/>
                              </a:rPr>
                            </m:ctrlPr>
                          </m:fPr>
                          <m:num>
                            <m:r>
                              <a:rPr lang="fr-FR" sz="1900" i="1">
                                <a:latin typeface="Cambria Math" panose="02040503050406030204" pitchFamily="18" charset="0"/>
                              </a:rPr>
                              <m:t>1</m:t>
                            </m:r>
                          </m:num>
                          <m:den>
                            <m:r>
                              <a:rPr lang="fr-FR" sz="1900" i="1">
                                <a:latin typeface="Cambria Math" panose="02040503050406030204" pitchFamily="18" charset="0"/>
                              </a:rPr>
                              <m:t>3</m:t>
                            </m:r>
                          </m:den>
                        </m:f>
                        <m:r>
                          <a:rPr lang="fr-FR" sz="1900" i="1">
                            <a:latin typeface="Cambria Math" panose="02040503050406030204" pitchFamily="18" charset="0"/>
                          </a:rPr>
                          <m:t>∗</m:t>
                        </m:r>
                        <m:d>
                          <m:dPr>
                            <m:ctrlPr>
                              <a:rPr lang="fr-FR" sz="1900" i="1">
                                <a:latin typeface="Cambria Math" panose="02040503050406030204" pitchFamily="18" charset="0"/>
                              </a:rPr>
                            </m:ctrlPr>
                          </m:dPr>
                          <m:e>
                            <m:r>
                              <a:rPr lang="fr-FR" sz="1900">
                                <a:latin typeface="Cambria Math" panose="02040503050406030204" pitchFamily="18" charset="0"/>
                              </a:rPr>
                              <m:t>1∗</m:t>
                            </m:r>
                            <m:d>
                              <m:dPr>
                                <m:begChr m:val="|"/>
                                <m:endChr m:val="|"/>
                                <m:ctrlPr>
                                  <a:rPr lang="fr-FR" sz="1900" i="1">
                                    <a:latin typeface="Cambria Math" panose="02040503050406030204" pitchFamily="18" charset="0"/>
                                  </a:rPr>
                                </m:ctrlPr>
                              </m:dPr>
                              <m:e>
                                <m:f>
                                  <m:fPr>
                                    <m:ctrlPr>
                                      <a:rPr lang="fr-FR" sz="1900" i="1">
                                        <a:latin typeface="Cambria Math" panose="02040503050406030204" pitchFamily="18" charset="0"/>
                                      </a:rPr>
                                    </m:ctrlPr>
                                  </m:fPr>
                                  <m:num>
                                    <m:r>
                                      <a:rPr lang="fr-FR" sz="1900" i="1">
                                        <a:solidFill>
                                          <a:schemeClr val="accent1">
                                            <a:lumMod val="50000"/>
                                          </a:schemeClr>
                                        </a:solidFill>
                                        <a:latin typeface="Cambria Math" panose="02040503050406030204" pitchFamily="18" charset="0"/>
                                      </a:rPr>
                                      <m:t>5</m:t>
                                    </m:r>
                                    <m:r>
                                      <a:rPr lang="fr-FR" sz="1900" i="1">
                                        <a:latin typeface="Cambria Math" panose="02040503050406030204" pitchFamily="18" charset="0"/>
                                      </a:rPr>
                                      <m:t>−5</m:t>
                                    </m:r>
                                  </m:num>
                                  <m:den>
                                    <m:r>
                                      <a:rPr lang="fr-FR" sz="1900" i="1">
                                        <a:latin typeface="Cambria Math" panose="02040503050406030204" pitchFamily="18" charset="0"/>
                                      </a:rPr>
                                      <m:t>6−5</m:t>
                                    </m:r>
                                  </m:den>
                                </m:f>
                                <m:r>
                                  <a:rPr lang="fr-FR" sz="1900" i="1">
                                    <a:latin typeface="Cambria Math" panose="02040503050406030204" pitchFamily="18" charset="0"/>
                                  </a:rPr>
                                  <m:t>−</m:t>
                                </m:r>
                                <m:f>
                                  <m:fPr>
                                    <m:ctrlPr>
                                      <a:rPr lang="fr-FR" sz="1900" i="1">
                                        <a:latin typeface="Cambria Math" panose="02040503050406030204" pitchFamily="18" charset="0"/>
                                      </a:rPr>
                                    </m:ctrlPr>
                                  </m:fPr>
                                  <m:num>
                                    <m:r>
                                      <a:rPr lang="fr-FR" sz="1900" i="1">
                                        <a:solidFill>
                                          <a:srgbClr val="FF0000"/>
                                        </a:solidFill>
                                        <a:latin typeface="Cambria Math" panose="02040503050406030204" pitchFamily="18" charset="0"/>
                                      </a:rPr>
                                      <m:t>5</m:t>
                                    </m:r>
                                    <m:r>
                                      <a:rPr lang="fr-FR" sz="1900" i="1">
                                        <a:latin typeface="Cambria Math" panose="02040503050406030204" pitchFamily="18" charset="0"/>
                                      </a:rPr>
                                      <m:t>−5</m:t>
                                    </m:r>
                                  </m:num>
                                  <m:den>
                                    <m:r>
                                      <a:rPr lang="fr-FR" sz="1900" i="1">
                                        <a:latin typeface="Cambria Math" panose="02040503050406030204" pitchFamily="18" charset="0"/>
                                      </a:rPr>
                                      <m:t>6−5</m:t>
                                    </m:r>
                                  </m:den>
                                </m:f>
                              </m:e>
                            </m:d>
                            <m:r>
                              <a:rPr lang="fr-FR" sz="1900" i="1">
                                <a:latin typeface="Cambria Math" panose="02040503050406030204" pitchFamily="18" charset="0"/>
                              </a:rPr>
                              <m:t>+1∗</m:t>
                            </m:r>
                            <m:d>
                              <m:dPr>
                                <m:begChr m:val="|"/>
                                <m:endChr m:val="|"/>
                                <m:ctrlPr>
                                  <a:rPr lang="fr-FR" sz="1900" i="1">
                                    <a:latin typeface="Cambria Math" panose="02040503050406030204" pitchFamily="18" charset="0"/>
                                  </a:rPr>
                                </m:ctrlPr>
                              </m:dPr>
                              <m:e>
                                <m:f>
                                  <m:fPr>
                                    <m:ctrlPr>
                                      <a:rPr lang="fr-FR" sz="1900" i="1">
                                        <a:latin typeface="Cambria Math" panose="02040503050406030204" pitchFamily="18" charset="0"/>
                                      </a:rPr>
                                    </m:ctrlPr>
                                  </m:fPr>
                                  <m:num>
                                    <m:r>
                                      <a:rPr lang="fr-FR" sz="1900" i="1">
                                        <a:solidFill>
                                          <a:schemeClr val="accent1">
                                            <a:lumMod val="50000"/>
                                          </a:schemeClr>
                                        </a:solidFill>
                                        <a:latin typeface="Cambria Math" panose="02040503050406030204" pitchFamily="18" charset="0"/>
                                      </a:rPr>
                                      <m:t>25</m:t>
                                    </m:r>
                                    <m:r>
                                      <a:rPr lang="fr-FR" sz="1900" i="1">
                                        <a:latin typeface="Cambria Math" panose="02040503050406030204" pitchFamily="18" charset="0"/>
                                      </a:rPr>
                                      <m:t>−25</m:t>
                                    </m:r>
                                  </m:num>
                                  <m:den>
                                    <m:r>
                                      <a:rPr lang="fr-FR" sz="1900" i="1">
                                        <a:latin typeface="Cambria Math" panose="02040503050406030204" pitchFamily="18" charset="0"/>
                                      </a:rPr>
                                      <m:t>40−25</m:t>
                                    </m:r>
                                  </m:den>
                                </m:f>
                                <m:r>
                                  <a:rPr lang="fr-FR" sz="1900" i="1">
                                    <a:latin typeface="Cambria Math" panose="02040503050406030204" pitchFamily="18" charset="0"/>
                                  </a:rPr>
                                  <m:t>−</m:t>
                                </m:r>
                                <m:f>
                                  <m:fPr>
                                    <m:ctrlPr>
                                      <a:rPr lang="fr-FR" sz="1900" i="1">
                                        <a:latin typeface="Cambria Math" panose="02040503050406030204" pitchFamily="18" charset="0"/>
                                      </a:rPr>
                                    </m:ctrlPr>
                                  </m:fPr>
                                  <m:num>
                                    <m:r>
                                      <a:rPr lang="fr-FR" sz="1900" i="1">
                                        <a:solidFill>
                                          <a:srgbClr val="FF0000"/>
                                        </a:solidFill>
                                        <a:latin typeface="Cambria Math" panose="02040503050406030204" pitchFamily="18" charset="0"/>
                                      </a:rPr>
                                      <m:t>24</m:t>
                                    </m:r>
                                    <m:r>
                                      <a:rPr lang="fr-FR" sz="1900" i="1">
                                        <a:latin typeface="Cambria Math" panose="02040503050406030204" pitchFamily="18" charset="0"/>
                                      </a:rPr>
                                      <m:t>−25</m:t>
                                    </m:r>
                                  </m:num>
                                  <m:den>
                                    <m:r>
                                      <a:rPr lang="fr-FR" sz="1900" i="1">
                                        <a:latin typeface="Cambria Math" panose="02040503050406030204" pitchFamily="18" charset="0"/>
                                      </a:rPr>
                                      <m:t>40−25</m:t>
                                    </m:r>
                                  </m:den>
                                </m:f>
                              </m:e>
                            </m:d>
                            <m:r>
                              <a:rPr lang="fr-FR" sz="1900" i="1">
                                <a:latin typeface="Cambria Math" panose="02040503050406030204" pitchFamily="18" charset="0"/>
                              </a:rPr>
                              <m:t>+1∗</m:t>
                            </m:r>
                            <m:d>
                              <m:dPr>
                                <m:begChr m:val="|"/>
                                <m:endChr m:val="|"/>
                                <m:ctrlPr>
                                  <a:rPr lang="fr-FR" sz="1900" i="1">
                                    <a:latin typeface="Cambria Math" panose="02040503050406030204" pitchFamily="18" charset="0"/>
                                  </a:rPr>
                                </m:ctrlPr>
                              </m:dPr>
                              <m:e>
                                <m:f>
                                  <m:fPr>
                                    <m:ctrlPr>
                                      <a:rPr lang="fr-FR" sz="1900" i="1">
                                        <a:latin typeface="Cambria Math" panose="02040503050406030204" pitchFamily="18" charset="0"/>
                                      </a:rPr>
                                    </m:ctrlPr>
                                  </m:fPr>
                                  <m:num>
                                    <m:r>
                                      <a:rPr lang="fr-FR" sz="1900" i="1">
                                        <a:solidFill>
                                          <a:schemeClr val="accent1">
                                            <a:lumMod val="50000"/>
                                          </a:schemeClr>
                                        </a:solidFill>
                                        <a:latin typeface="Cambria Math" panose="02040503050406030204" pitchFamily="18" charset="0"/>
                                      </a:rPr>
                                      <m:t>120</m:t>
                                    </m:r>
                                    <m:r>
                                      <a:rPr lang="fr-FR" sz="1900" i="1">
                                        <a:latin typeface="Cambria Math" panose="02040503050406030204" pitchFamily="18" charset="0"/>
                                      </a:rPr>
                                      <m:t>−120</m:t>
                                    </m:r>
                                  </m:num>
                                  <m:den>
                                    <m:r>
                                      <a:rPr lang="fr-FR" sz="1900" i="1">
                                        <a:latin typeface="Cambria Math" panose="02040503050406030204" pitchFamily="18" charset="0"/>
                                      </a:rPr>
                                      <m:t>125−120</m:t>
                                    </m:r>
                                  </m:den>
                                </m:f>
                                <m:r>
                                  <a:rPr lang="fr-FR" sz="1900" i="1">
                                    <a:latin typeface="Cambria Math" panose="02040503050406030204" pitchFamily="18" charset="0"/>
                                  </a:rPr>
                                  <m:t>−</m:t>
                                </m:r>
                                <m:f>
                                  <m:fPr>
                                    <m:ctrlPr>
                                      <a:rPr lang="fr-FR" sz="1900" i="1">
                                        <a:latin typeface="Cambria Math" panose="02040503050406030204" pitchFamily="18" charset="0"/>
                                      </a:rPr>
                                    </m:ctrlPr>
                                  </m:fPr>
                                  <m:num>
                                    <m:r>
                                      <a:rPr lang="fr-FR" sz="1900" i="1">
                                        <a:solidFill>
                                          <a:srgbClr val="FF0000"/>
                                        </a:solidFill>
                                        <a:latin typeface="Cambria Math" panose="02040503050406030204" pitchFamily="18" charset="0"/>
                                      </a:rPr>
                                      <m:t>122</m:t>
                                    </m:r>
                                    <m:r>
                                      <a:rPr lang="fr-FR" sz="1900" i="1">
                                        <a:latin typeface="Cambria Math" panose="02040503050406030204" pitchFamily="18" charset="0"/>
                                      </a:rPr>
                                      <m:t>−120</m:t>
                                    </m:r>
                                  </m:num>
                                  <m:den>
                                    <m:r>
                                      <a:rPr lang="fr-FR" sz="1900" i="1">
                                        <a:latin typeface="Cambria Math" panose="02040503050406030204" pitchFamily="18" charset="0"/>
                                      </a:rPr>
                                      <m:t>125−120</m:t>
                                    </m:r>
                                  </m:den>
                                </m:f>
                              </m:e>
                            </m:d>
                          </m:e>
                        </m:d>
                      </m:e>
                    </m:d>
                    <m:r>
                      <a:rPr lang="fr-FR" sz="1900" i="1">
                        <a:latin typeface="Cambria Math" panose="02040503050406030204" pitchFamily="18" charset="0"/>
                        <a:ea typeface="Cambria Math" panose="02040503050406030204" pitchFamily="18" charset="0"/>
                      </a:rPr>
                      <m:t>≈</m:t>
                    </m:r>
                    <m:r>
                      <a:rPr lang="fr-FR" sz="1900">
                        <a:latin typeface="Cambria Math" panose="02040503050406030204" pitchFamily="18" charset="0"/>
                      </a:rPr>
                      <m:t>0,84</m:t>
                    </m:r>
                  </m:oMath>
                </a14:m>
                <a:endParaRPr lang="fr-FR" sz="1900" dirty="0"/>
              </a:p>
              <a:p>
                <a:pPr marL="457200" lvl="1" indent="0">
                  <a:buNone/>
                </a:pPr>
                <a:r>
                  <a:rPr lang="fr-FR" sz="1900" dirty="0"/>
                  <a:t>      SI(x2,y) = </a:t>
                </a:r>
                <a14:m>
                  <m:oMath xmlns:m="http://schemas.openxmlformats.org/officeDocument/2006/math">
                    <m:r>
                      <a:rPr lang="fr-FR" sz="1900">
                        <a:latin typeface="Cambria Math" panose="02040503050406030204" pitchFamily="18" charset="0"/>
                      </a:rPr>
                      <m:t>1−</m:t>
                    </m:r>
                    <m:d>
                      <m:dPr>
                        <m:ctrlPr>
                          <a:rPr lang="fr-FR" sz="1900" i="1">
                            <a:latin typeface="Cambria Math" panose="02040503050406030204" pitchFamily="18" charset="0"/>
                          </a:rPr>
                        </m:ctrlPr>
                      </m:dPr>
                      <m:e>
                        <m:f>
                          <m:fPr>
                            <m:ctrlPr>
                              <a:rPr lang="fr-FR" sz="1900" i="1">
                                <a:latin typeface="Cambria Math" panose="02040503050406030204" pitchFamily="18" charset="0"/>
                              </a:rPr>
                            </m:ctrlPr>
                          </m:fPr>
                          <m:num>
                            <m:r>
                              <a:rPr lang="fr-FR" sz="1900" i="1">
                                <a:latin typeface="Cambria Math" panose="02040503050406030204" pitchFamily="18" charset="0"/>
                              </a:rPr>
                              <m:t>1</m:t>
                            </m:r>
                          </m:num>
                          <m:den>
                            <m:r>
                              <a:rPr lang="fr-FR" sz="1900" i="1">
                                <a:latin typeface="Cambria Math" panose="02040503050406030204" pitchFamily="18" charset="0"/>
                              </a:rPr>
                              <m:t>3</m:t>
                            </m:r>
                          </m:den>
                        </m:f>
                        <m:r>
                          <a:rPr lang="fr-FR" sz="1900" i="1">
                            <a:latin typeface="Cambria Math" panose="02040503050406030204" pitchFamily="18" charset="0"/>
                          </a:rPr>
                          <m:t>∗</m:t>
                        </m:r>
                        <m:d>
                          <m:dPr>
                            <m:ctrlPr>
                              <a:rPr lang="fr-FR" sz="1900" i="1">
                                <a:latin typeface="Cambria Math" panose="02040503050406030204" pitchFamily="18" charset="0"/>
                              </a:rPr>
                            </m:ctrlPr>
                          </m:dPr>
                          <m:e>
                            <m:r>
                              <a:rPr lang="fr-FR" sz="1900">
                                <a:latin typeface="Cambria Math" panose="02040503050406030204" pitchFamily="18" charset="0"/>
                              </a:rPr>
                              <m:t>1∗</m:t>
                            </m:r>
                            <m:d>
                              <m:dPr>
                                <m:begChr m:val="|"/>
                                <m:endChr m:val="|"/>
                                <m:ctrlPr>
                                  <a:rPr lang="fr-FR" sz="1900" i="1">
                                    <a:latin typeface="Cambria Math" panose="02040503050406030204" pitchFamily="18" charset="0"/>
                                  </a:rPr>
                                </m:ctrlPr>
                              </m:dPr>
                              <m:e>
                                <m:f>
                                  <m:fPr>
                                    <m:ctrlPr>
                                      <a:rPr lang="fr-FR" sz="1900" i="1">
                                        <a:latin typeface="Cambria Math" panose="02040503050406030204" pitchFamily="18" charset="0"/>
                                      </a:rPr>
                                    </m:ctrlPr>
                                  </m:fPr>
                                  <m:num>
                                    <m:r>
                                      <a:rPr lang="fr-FR" sz="1900" i="1">
                                        <a:solidFill>
                                          <a:schemeClr val="accent1">
                                            <a:lumMod val="50000"/>
                                          </a:schemeClr>
                                        </a:solidFill>
                                        <a:latin typeface="Cambria Math" panose="02040503050406030204" pitchFamily="18" charset="0"/>
                                      </a:rPr>
                                      <m:t>6</m:t>
                                    </m:r>
                                    <m:r>
                                      <a:rPr lang="fr-FR" sz="1900" i="1">
                                        <a:latin typeface="Cambria Math" panose="02040503050406030204" pitchFamily="18" charset="0"/>
                                      </a:rPr>
                                      <m:t>−5</m:t>
                                    </m:r>
                                  </m:num>
                                  <m:den>
                                    <m:r>
                                      <a:rPr lang="fr-FR" sz="1900" i="1">
                                        <a:latin typeface="Cambria Math" panose="02040503050406030204" pitchFamily="18" charset="0"/>
                                      </a:rPr>
                                      <m:t>6−5</m:t>
                                    </m:r>
                                  </m:den>
                                </m:f>
                                <m:r>
                                  <a:rPr lang="fr-FR" sz="1900" i="1">
                                    <a:latin typeface="Cambria Math" panose="02040503050406030204" pitchFamily="18" charset="0"/>
                                  </a:rPr>
                                  <m:t>−</m:t>
                                </m:r>
                                <m:f>
                                  <m:fPr>
                                    <m:ctrlPr>
                                      <a:rPr lang="fr-FR" sz="1900" i="1">
                                        <a:latin typeface="Cambria Math" panose="02040503050406030204" pitchFamily="18" charset="0"/>
                                      </a:rPr>
                                    </m:ctrlPr>
                                  </m:fPr>
                                  <m:num>
                                    <m:r>
                                      <a:rPr lang="fr-FR" sz="1900" i="1">
                                        <a:solidFill>
                                          <a:srgbClr val="FF0000"/>
                                        </a:solidFill>
                                        <a:latin typeface="Cambria Math" panose="02040503050406030204" pitchFamily="18" charset="0"/>
                                      </a:rPr>
                                      <m:t>5</m:t>
                                    </m:r>
                                    <m:r>
                                      <a:rPr lang="fr-FR" sz="1900" i="1">
                                        <a:latin typeface="Cambria Math" panose="02040503050406030204" pitchFamily="18" charset="0"/>
                                      </a:rPr>
                                      <m:t>−5</m:t>
                                    </m:r>
                                  </m:num>
                                  <m:den>
                                    <m:r>
                                      <a:rPr lang="fr-FR" sz="1900" i="1">
                                        <a:latin typeface="Cambria Math" panose="02040503050406030204" pitchFamily="18" charset="0"/>
                                      </a:rPr>
                                      <m:t>6−5</m:t>
                                    </m:r>
                                  </m:den>
                                </m:f>
                              </m:e>
                            </m:d>
                            <m:r>
                              <a:rPr lang="fr-FR" sz="1900" i="1">
                                <a:latin typeface="Cambria Math" panose="02040503050406030204" pitchFamily="18" charset="0"/>
                              </a:rPr>
                              <m:t>+1∗</m:t>
                            </m:r>
                            <m:d>
                              <m:dPr>
                                <m:begChr m:val="|"/>
                                <m:endChr m:val="|"/>
                                <m:ctrlPr>
                                  <a:rPr lang="fr-FR" sz="1900" i="1">
                                    <a:latin typeface="Cambria Math" panose="02040503050406030204" pitchFamily="18" charset="0"/>
                                  </a:rPr>
                                </m:ctrlPr>
                              </m:dPr>
                              <m:e>
                                <m:f>
                                  <m:fPr>
                                    <m:ctrlPr>
                                      <a:rPr lang="fr-FR" sz="1900" i="1">
                                        <a:latin typeface="Cambria Math" panose="02040503050406030204" pitchFamily="18" charset="0"/>
                                      </a:rPr>
                                    </m:ctrlPr>
                                  </m:fPr>
                                  <m:num>
                                    <m:r>
                                      <a:rPr lang="fr-FR" sz="1900" i="1">
                                        <a:solidFill>
                                          <a:schemeClr val="accent1">
                                            <a:lumMod val="50000"/>
                                          </a:schemeClr>
                                        </a:solidFill>
                                        <a:latin typeface="Cambria Math" panose="02040503050406030204" pitchFamily="18" charset="0"/>
                                      </a:rPr>
                                      <m:t>40</m:t>
                                    </m:r>
                                    <m:r>
                                      <a:rPr lang="fr-FR" sz="1900" i="1">
                                        <a:latin typeface="Cambria Math" panose="02040503050406030204" pitchFamily="18" charset="0"/>
                                      </a:rPr>
                                      <m:t>−25</m:t>
                                    </m:r>
                                  </m:num>
                                  <m:den>
                                    <m:r>
                                      <a:rPr lang="fr-FR" sz="1900" i="1">
                                        <a:latin typeface="Cambria Math" panose="02040503050406030204" pitchFamily="18" charset="0"/>
                                      </a:rPr>
                                      <m:t>40−25</m:t>
                                    </m:r>
                                  </m:den>
                                </m:f>
                                <m:r>
                                  <a:rPr lang="fr-FR" sz="1900" i="1">
                                    <a:latin typeface="Cambria Math" panose="02040503050406030204" pitchFamily="18" charset="0"/>
                                  </a:rPr>
                                  <m:t>−</m:t>
                                </m:r>
                                <m:f>
                                  <m:fPr>
                                    <m:ctrlPr>
                                      <a:rPr lang="fr-FR" sz="1900" i="1">
                                        <a:latin typeface="Cambria Math" panose="02040503050406030204" pitchFamily="18" charset="0"/>
                                      </a:rPr>
                                    </m:ctrlPr>
                                  </m:fPr>
                                  <m:num>
                                    <m:r>
                                      <a:rPr lang="fr-FR" sz="1900" i="1">
                                        <a:solidFill>
                                          <a:srgbClr val="FF0000"/>
                                        </a:solidFill>
                                        <a:latin typeface="Cambria Math" panose="02040503050406030204" pitchFamily="18" charset="0"/>
                                      </a:rPr>
                                      <m:t>24</m:t>
                                    </m:r>
                                    <m:r>
                                      <a:rPr lang="fr-FR" sz="1900" i="1">
                                        <a:latin typeface="Cambria Math" panose="02040503050406030204" pitchFamily="18" charset="0"/>
                                      </a:rPr>
                                      <m:t>−25</m:t>
                                    </m:r>
                                  </m:num>
                                  <m:den>
                                    <m:r>
                                      <a:rPr lang="fr-FR" sz="1900" i="1">
                                        <a:latin typeface="Cambria Math" panose="02040503050406030204" pitchFamily="18" charset="0"/>
                                      </a:rPr>
                                      <m:t>40−25</m:t>
                                    </m:r>
                                  </m:den>
                                </m:f>
                              </m:e>
                            </m:d>
                            <m:r>
                              <a:rPr lang="fr-FR" sz="1900" i="1">
                                <a:latin typeface="Cambria Math" panose="02040503050406030204" pitchFamily="18" charset="0"/>
                              </a:rPr>
                              <m:t>+1∗</m:t>
                            </m:r>
                            <m:d>
                              <m:dPr>
                                <m:begChr m:val="|"/>
                                <m:endChr m:val="|"/>
                                <m:ctrlPr>
                                  <a:rPr lang="fr-FR" sz="1900" i="1">
                                    <a:latin typeface="Cambria Math" panose="02040503050406030204" pitchFamily="18" charset="0"/>
                                  </a:rPr>
                                </m:ctrlPr>
                              </m:dPr>
                              <m:e>
                                <m:f>
                                  <m:fPr>
                                    <m:ctrlPr>
                                      <a:rPr lang="fr-FR" sz="1900" i="1">
                                        <a:latin typeface="Cambria Math" panose="02040503050406030204" pitchFamily="18" charset="0"/>
                                      </a:rPr>
                                    </m:ctrlPr>
                                  </m:fPr>
                                  <m:num>
                                    <m:r>
                                      <a:rPr lang="fr-FR" sz="1900" i="1">
                                        <a:solidFill>
                                          <a:schemeClr val="accent1">
                                            <a:lumMod val="50000"/>
                                          </a:schemeClr>
                                        </a:solidFill>
                                        <a:latin typeface="Cambria Math" panose="02040503050406030204" pitchFamily="18" charset="0"/>
                                      </a:rPr>
                                      <m:t>125</m:t>
                                    </m:r>
                                    <m:r>
                                      <a:rPr lang="fr-FR" sz="1900" i="1">
                                        <a:latin typeface="Cambria Math" panose="02040503050406030204" pitchFamily="18" charset="0"/>
                                      </a:rPr>
                                      <m:t>−120</m:t>
                                    </m:r>
                                  </m:num>
                                  <m:den>
                                    <m:r>
                                      <a:rPr lang="fr-FR" sz="1900" i="1">
                                        <a:latin typeface="Cambria Math" panose="02040503050406030204" pitchFamily="18" charset="0"/>
                                      </a:rPr>
                                      <m:t>125−120</m:t>
                                    </m:r>
                                  </m:den>
                                </m:f>
                                <m:r>
                                  <a:rPr lang="fr-FR" sz="1900" i="1">
                                    <a:latin typeface="Cambria Math" panose="02040503050406030204" pitchFamily="18" charset="0"/>
                                  </a:rPr>
                                  <m:t>−</m:t>
                                </m:r>
                                <m:f>
                                  <m:fPr>
                                    <m:ctrlPr>
                                      <a:rPr lang="fr-FR" sz="1900" i="1">
                                        <a:latin typeface="Cambria Math" panose="02040503050406030204" pitchFamily="18" charset="0"/>
                                      </a:rPr>
                                    </m:ctrlPr>
                                  </m:fPr>
                                  <m:num>
                                    <m:r>
                                      <a:rPr lang="fr-FR" sz="1900" i="1">
                                        <a:solidFill>
                                          <a:srgbClr val="FF0000"/>
                                        </a:solidFill>
                                        <a:latin typeface="Cambria Math" panose="02040503050406030204" pitchFamily="18" charset="0"/>
                                      </a:rPr>
                                      <m:t>122</m:t>
                                    </m:r>
                                    <m:r>
                                      <a:rPr lang="fr-FR" sz="1900" i="1">
                                        <a:latin typeface="Cambria Math" panose="02040503050406030204" pitchFamily="18" charset="0"/>
                                      </a:rPr>
                                      <m:t>−120</m:t>
                                    </m:r>
                                  </m:num>
                                  <m:den>
                                    <m:r>
                                      <a:rPr lang="fr-FR" sz="1900" i="1">
                                        <a:latin typeface="Cambria Math" panose="02040503050406030204" pitchFamily="18" charset="0"/>
                                      </a:rPr>
                                      <m:t>125−120</m:t>
                                    </m:r>
                                  </m:den>
                                </m:f>
                              </m:e>
                            </m:d>
                          </m:e>
                        </m:d>
                      </m:e>
                    </m:d>
                    <m:r>
                      <a:rPr lang="fr-FR" sz="1900" i="1">
                        <a:latin typeface="Cambria Math" panose="02040503050406030204" pitchFamily="18" charset="0"/>
                        <a:ea typeface="Cambria Math" panose="02040503050406030204" pitchFamily="18" charset="0"/>
                      </a:rPr>
                      <m:t>≈0,11</m:t>
                    </m:r>
                  </m:oMath>
                </a14:m>
                <a:endParaRPr lang="fr-FR" sz="1900" dirty="0">
                  <a:ea typeface="Cambria Math" panose="02040503050406030204" pitchFamily="18" charset="0"/>
                </a:endParaRPr>
              </a:p>
              <a:p>
                <a:pPr lvl="1"/>
                <a:r>
                  <a:rPr lang="fr-FR" sz="1900" b="1" dirty="0"/>
                  <a:t>S(x1,y)</a:t>
                </a:r>
                <a:r>
                  <a:rPr lang="fr-FR" sz="1900" dirty="0"/>
                  <a:t> = </a:t>
                </a:r>
                <a14:m>
                  <m:oMath xmlns:m="http://schemas.openxmlformats.org/officeDocument/2006/math">
                    <m:f>
                      <m:fPr>
                        <m:ctrlPr>
                          <a:rPr lang="fr-FR" sz="1900" i="1">
                            <a:latin typeface="Cambria Math" panose="02040503050406030204" pitchFamily="18" charset="0"/>
                          </a:rPr>
                        </m:ctrlPr>
                      </m:fPr>
                      <m:num>
                        <m:r>
                          <a:rPr lang="fr-FR" sz="1900" i="1">
                            <a:latin typeface="Cambria Math" panose="02040503050406030204" pitchFamily="18" charset="0"/>
                          </a:rPr>
                          <m:t>1</m:t>
                        </m:r>
                      </m:num>
                      <m:den>
                        <m:r>
                          <a:rPr lang="fr-FR" sz="1900" i="1">
                            <a:latin typeface="Cambria Math" panose="02040503050406030204" pitchFamily="18" charset="0"/>
                          </a:rPr>
                          <m:t>2</m:t>
                        </m:r>
                      </m:den>
                    </m:f>
                    <m:d>
                      <m:dPr>
                        <m:ctrlPr>
                          <a:rPr lang="fr-FR" sz="1900" i="1">
                            <a:latin typeface="Cambria Math" panose="02040503050406030204" pitchFamily="18" charset="0"/>
                          </a:rPr>
                        </m:ctrlPr>
                      </m:dPr>
                      <m:e>
                        <m:r>
                          <a:rPr lang="fr-FR" sz="1900" i="1">
                            <a:latin typeface="Cambria Math" panose="02040503050406030204" pitchFamily="18" charset="0"/>
                          </a:rPr>
                          <m:t>𝑆𝑁</m:t>
                        </m:r>
                        <m:d>
                          <m:dPr>
                            <m:ctrlPr>
                              <a:rPr lang="fr-FR" sz="1900" i="1">
                                <a:latin typeface="Cambria Math" panose="02040503050406030204" pitchFamily="18" charset="0"/>
                              </a:rPr>
                            </m:ctrlPr>
                          </m:dPr>
                          <m:e>
                            <m:r>
                              <a:rPr lang="fr-FR" sz="1900" i="1">
                                <a:latin typeface="Cambria Math" panose="02040503050406030204" pitchFamily="18" charset="0"/>
                              </a:rPr>
                              <m:t>𝑥</m:t>
                            </m:r>
                            <m:r>
                              <a:rPr lang="fr-FR" sz="1900" i="1">
                                <a:latin typeface="Cambria Math" panose="02040503050406030204" pitchFamily="18" charset="0"/>
                              </a:rPr>
                              <m:t>1,</m:t>
                            </m:r>
                            <m:r>
                              <a:rPr lang="fr-FR" sz="1900" i="1">
                                <a:latin typeface="Cambria Math" panose="02040503050406030204" pitchFamily="18" charset="0"/>
                              </a:rPr>
                              <m:t>𝑦</m:t>
                            </m:r>
                          </m:e>
                        </m:d>
                        <m:r>
                          <a:rPr lang="fr-FR" sz="1900" i="1">
                            <a:latin typeface="Cambria Math" panose="02040503050406030204" pitchFamily="18" charset="0"/>
                          </a:rPr>
                          <m:t>+</m:t>
                        </m:r>
                        <m:r>
                          <a:rPr lang="fr-FR" sz="1900" i="1">
                            <a:latin typeface="Cambria Math" panose="02040503050406030204" pitchFamily="18" charset="0"/>
                          </a:rPr>
                          <m:t>𝑆𝐼</m:t>
                        </m:r>
                        <m:d>
                          <m:dPr>
                            <m:ctrlPr>
                              <a:rPr lang="fr-FR" sz="1900" i="1">
                                <a:latin typeface="Cambria Math" panose="02040503050406030204" pitchFamily="18" charset="0"/>
                              </a:rPr>
                            </m:ctrlPr>
                          </m:dPr>
                          <m:e>
                            <m:r>
                              <a:rPr lang="fr-FR" sz="1900" i="1">
                                <a:latin typeface="Cambria Math" panose="02040503050406030204" pitchFamily="18" charset="0"/>
                              </a:rPr>
                              <m:t>𝑥</m:t>
                            </m:r>
                            <m:r>
                              <a:rPr lang="fr-FR" sz="1900" i="1">
                                <a:latin typeface="Cambria Math" panose="02040503050406030204" pitchFamily="18" charset="0"/>
                              </a:rPr>
                              <m:t>1,</m:t>
                            </m:r>
                            <m:r>
                              <a:rPr lang="fr-FR" sz="1900" i="1">
                                <a:latin typeface="Cambria Math" panose="02040503050406030204" pitchFamily="18" charset="0"/>
                              </a:rPr>
                              <m:t>𝑦</m:t>
                            </m:r>
                          </m:e>
                        </m:d>
                      </m:e>
                    </m:d>
                    <m:r>
                      <a:rPr lang="fr-FR" sz="1900" i="1">
                        <a:latin typeface="Cambria Math" panose="02040503050406030204" pitchFamily="18" charset="0"/>
                      </a:rPr>
                      <m:t>=0,84</m:t>
                    </m:r>
                  </m:oMath>
                </a14:m>
                <a:r>
                  <a:rPr lang="fr-FR" sz="1900" dirty="0"/>
                  <a:t>   </a:t>
                </a:r>
                <a:r>
                  <a:rPr lang="fr-FR" sz="1900" b="1" dirty="0"/>
                  <a:t>S(x2,y)</a:t>
                </a:r>
                <a:r>
                  <a:rPr lang="fr-FR" sz="1900" dirty="0"/>
                  <a:t> </a:t>
                </a:r>
                <a:r>
                  <a:rPr lang="fr-FR" sz="1900" dirty="0">
                    <a:latin typeface="Cambria Math" panose="02040503050406030204" pitchFamily="18" charset="0"/>
                    <a:ea typeface="Cambria Math" panose="02040503050406030204" pitchFamily="18" charset="0"/>
                  </a:rPr>
                  <a:t>= </a:t>
                </a:r>
                <a:r>
                  <a:rPr lang="fr-FR" sz="1900" dirty="0" smtClean="0">
                    <a:latin typeface="Cambria Math" panose="02040503050406030204" pitchFamily="18" charset="0"/>
                    <a:ea typeface="Cambria Math" panose="02040503050406030204" pitchFamily="18" charset="0"/>
                  </a:rPr>
                  <a:t>0,315  </a:t>
                </a:r>
              </a:p>
              <a:p>
                <a:pPr marL="457200" lvl="1" indent="0" algn="ctr">
                  <a:buNone/>
                </a:pPr>
                <a:r>
                  <a:rPr lang="fr-FR" sz="1900" dirty="0" smtClean="0">
                    <a:latin typeface="Cambria Math" panose="02040503050406030204" pitchFamily="18" charset="0"/>
                    <a:ea typeface="Cambria Math" panose="02040503050406030204" pitchFamily="18" charset="0"/>
                  </a:rPr>
                  <a:t> </a:t>
                </a:r>
                <a:r>
                  <a:rPr lang="fr-FR" sz="1900" b="1" dirty="0">
                    <a:ea typeface="Cambria Math" panose="02040503050406030204" pitchFamily="18" charset="0"/>
                  </a:rPr>
                  <a:t>D</a:t>
                </a:r>
                <a:r>
                  <a:rPr lang="fr-FR" sz="1900" b="1" dirty="0" smtClean="0">
                    <a:ea typeface="Cambria Math" panose="02040503050406030204" pitchFamily="18" charset="0"/>
                  </a:rPr>
                  <a:t>onc </a:t>
                </a:r>
                <a:r>
                  <a:rPr lang="fr-FR" sz="1900" b="1" dirty="0">
                    <a:ea typeface="Cambria Math" panose="02040503050406030204" pitchFamily="18" charset="0"/>
                  </a:rPr>
                  <a:t>x1 est plus </a:t>
                </a:r>
                <a:r>
                  <a:rPr lang="fr-FR" sz="1900" b="1" dirty="0" smtClean="0">
                    <a:ea typeface="Cambria Math" panose="02040503050406030204" pitchFamily="18" charset="0"/>
                  </a:rPr>
                  <a:t>similaire à y que x2</a:t>
                </a:r>
                <a:endParaRPr lang="fr-FR" sz="1900" b="1" dirty="0">
                  <a:latin typeface="Cambria Math" panose="02040503050406030204" pitchFamily="18" charset="0"/>
                  <a:ea typeface="Cambria Math" panose="02040503050406030204" pitchFamily="18" charset="0"/>
                </a:endParaRPr>
              </a:p>
              <a:p>
                <a:pPr lvl="1"/>
                <a:endParaRPr lang="fr-FR" sz="1900" dirty="0" smtClean="0"/>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1493835" y="1150883"/>
                <a:ext cx="10577061" cy="5081373"/>
              </a:xfrm>
              <a:blipFill rotWithShape="0">
                <a:blip r:embed="rId3"/>
                <a:stretch>
                  <a:fillRect l="-1441" t="-5042"/>
                </a:stretch>
              </a:blipFill>
            </p:spPr>
            <p:txBody>
              <a:bodyPr/>
              <a:lstStyle/>
              <a:p>
                <a:r>
                  <a:rPr lang="fr-FR">
                    <a:noFill/>
                  </a:rPr>
                  <a:t> </a:t>
                </a:r>
              </a:p>
            </p:txBody>
          </p:sp>
        </mc:Fallback>
      </mc:AlternateContent>
      <p:graphicFrame>
        <p:nvGraphicFramePr>
          <p:cNvPr id="4" name="Tableau 3"/>
          <p:cNvGraphicFramePr>
            <a:graphicFrameLocks noGrp="1"/>
          </p:cNvGraphicFramePr>
          <p:nvPr>
            <p:extLst>
              <p:ext uri="{D42A27DB-BD31-4B8C-83A1-F6EECF244321}">
                <p14:modId xmlns:p14="http://schemas.microsoft.com/office/powerpoint/2010/main" val="1421821618"/>
              </p:ext>
            </p:extLst>
          </p:nvPr>
        </p:nvGraphicFramePr>
        <p:xfrm>
          <a:off x="3245415" y="2038029"/>
          <a:ext cx="7073900" cy="1463040"/>
        </p:xfrm>
        <a:graphic>
          <a:graphicData uri="http://schemas.openxmlformats.org/drawingml/2006/table">
            <a:tbl>
              <a:tblPr firstRow="1" bandRow="1">
                <a:tableStyleId>{5940675A-B579-460E-94D1-54222C63F5DA}</a:tableStyleId>
              </a:tblPr>
              <a:tblGrid>
                <a:gridCol w="1768475"/>
                <a:gridCol w="1768475"/>
                <a:gridCol w="1768475"/>
                <a:gridCol w="1768475"/>
              </a:tblGrid>
              <a:tr h="274902">
                <a:tc>
                  <a:txBody>
                    <a:bodyPr/>
                    <a:lstStyle/>
                    <a:p>
                      <a:pPr algn="ctr"/>
                      <a:endParaRPr lang="fr-FR" dirty="0"/>
                    </a:p>
                  </a:txBody>
                  <a:tcPr/>
                </a:tc>
                <a:tc>
                  <a:txBody>
                    <a:bodyPr/>
                    <a:lstStyle/>
                    <a:p>
                      <a:pPr algn="ctr"/>
                      <a:r>
                        <a:rPr lang="fr-FR" dirty="0" smtClean="0"/>
                        <a:t>x1</a:t>
                      </a:r>
                      <a:endParaRPr lang="fr-FR" dirty="0"/>
                    </a:p>
                  </a:txBody>
                  <a:tcPr>
                    <a:solidFill>
                      <a:schemeClr val="accent1">
                        <a:lumMod val="20000"/>
                        <a:lumOff val="80000"/>
                      </a:schemeClr>
                    </a:solidFill>
                  </a:tcPr>
                </a:tc>
                <a:tc>
                  <a:txBody>
                    <a:bodyPr/>
                    <a:lstStyle/>
                    <a:p>
                      <a:pPr algn="ctr"/>
                      <a:r>
                        <a:rPr lang="fr-FR" dirty="0" smtClean="0"/>
                        <a:t>x2</a:t>
                      </a:r>
                      <a:endParaRPr lang="fr-FR" dirty="0"/>
                    </a:p>
                  </a:txBody>
                  <a:tcPr>
                    <a:solidFill>
                      <a:schemeClr val="accent1">
                        <a:lumMod val="20000"/>
                        <a:lumOff val="80000"/>
                      </a:schemeClr>
                    </a:solidFill>
                  </a:tcPr>
                </a:tc>
                <a:tc>
                  <a:txBody>
                    <a:bodyPr/>
                    <a:lstStyle/>
                    <a:p>
                      <a:pPr algn="ctr"/>
                      <a:r>
                        <a:rPr lang="fr-FR" dirty="0" smtClean="0"/>
                        <a:t>y (nouveau cas)</a:t>
                      </a:r>
                      <a:endParaRPr lang="fr-FR" dirty="0"/>
                    </a:p>
                  </a:txBody>
                  <a:tcPr>
                    <a:solidFill>
                      <a:schemeClr val="accent4">
                        <a:lumMod val="20000"/>
                        <a:lumOff val="80000"/>
                      </a:schemeClr>
                    </a:solidFill>
                  </a:tcPr>
                </a:tc>
              </a:tr>
              <a:tr h="274902">
                <a:tc>
                  <a:txBody>
                    <a:bodyPr/>
                    <a:lstStyle/>
                    <a:p>
                      <a:pPr algn="ctr"/>
                      <a:r>
                        <a:rPr lang="fr-FR" dirty="0" smtClean="0"/>
                        <a:t>D</a:t>
                      </a:r>
                      <a:endParaRPr lang="fr-FR" dirty="0"/>
                    </a:p>
                  </a:txBody>
                  <a:tcPr/>
                </a:tc>
                <a:tc>
                  <a:txBody>
                    <a:bodyPr/>
                    <a:lstStyle/>
                    <a:p>
                      <a:pPr algn="ctr"/>
                      <a:r>
                        <a:rPr lang="fr-FR" dirty="0" smtClean="0"/>
                        <a:t>5</a:t>
                      </a:r>
                      <a:endParaRPr lang="fr-FR" dirty="0"/>
                    </a:p>
                  </a:txBody>
                  <a:tcPr>
                    <a:solidFill>
                      <a:schemeClr val="accent1">
                        <a:lumMod val="20000"/>
                        <a:lumOff val="80000"/>
                      </a:schemeClr>
                    </a:solidFill>
                  </a:tcPr>
                </a:tc>
                <a:tc>
                  <a:txBody>
                    <a:bodyPr/>
                    <a:lstStyle/>
                    <a:p>
                      <a:pPr algn="ctr"/>
                      <a:r>
                        <a:rPr lang="fr-FR" dirty="0" smtClean="0"/>
                        <a:t>6</a:t>
                      </a:r>
                      <a:endParaRPr lang="fr-FR" dirty="0"/>
                    </a:p>
                  </a:txBody>
                  <a:tcPr>
                    <a:solidFill>
                      <a:schemeClr val="accent1">
                        <a:lumMod val="20000"/>
                        <a:lumOff val="80000"/>
                      </a:schemeClr>
                    </a:solidFill>
                  </a:tcPr>
                </a:tc>
                <a:tc>
                  <a:txBody>
                    <a:bodyPr/>
                    <a:lstStyle/>
                    <a:p>
                      <a:pPr algn="ctr"/>
                      <a:r>
                        <a:rPr lang="fr-FR" dirty="0" smtClean="0"/>
                        <a:t>5</a:t>
                      </a:r>
                      <a:endParaRPr lang="fr-FR" dirty="0"/>
                    </a:p>
                  </a:txBody>
                  <a:tcPr>
                    <a:solidFill>
                      <a:schemeClr val="accent4">
                        <a:lumMod val="20000"/>
                        <a:lumOff val="80000"/>
                      </a:schemeClr>
                    </a:solidFill>
                  </a:tcPr>
                </a:tc>
              </a:tr>
              <a:tr h="274902">
                <a:tc>
                  <a:txBody>
                    <a:bodyPr/>
                    <a:lstStyle/>
                    <a:p>
                      <a:pPr algn="ctr"/>
                      <a:r>
                        <a:rPr lang="fr-FR" dirty="0" smtClean="0"/>
                        <a:t>E</a:t>
                      </a:r>
                      <a:endParaRPr lang="fr-FR" dirty="0"/>
                    </a:p>
                  </a:txBody>
                  <a:tcPr/>
                </a:tc>
                <a:tc>
                  <a:txBody>
                    <a:bodyPr/>
                    <a:lstStyle/>
                    <a:p>
                      <a:pPr algn="ctr"/>
                      <a:r>
                        <a:rPr lang="fr-FR" dirty="0" smtClean="0"/>
                        <a:t>25</a:t>
                      </a:r>
                      <a:endParaRPr lang="fr-FR" dirty="0"/>
                    </a:p>
                  </a:txBody>
                  <a:tcPr>
                    <a:solidFill>
                      <a:schemeClr val="accent1">
                        <a:lumMod val="20000"/>
                        <a:lumOff val="80000"/>
                      </a:schemeClr>
                    </a:solidFill>
                  </a:tcPr>
                </a:tc>
                <a:tc>
                  <a:txBody>
                    <a:bodyPr/>
                    <a:lstStyle/>
                    <a:p>
                      <a:pPr algn="ctr"/>
                      <a:r>
                        <a:rPr lang="fr-FR" dirty="0" smtClean="0"/>
                        <a:t>40</a:t>
                      </a:r>
                      <a:endParaRPr lang="fr-FR" dirty="0"/>
                    </a:p>
                  </a:txBody>
                  <a:tcPr>
                    <a:solidFill>
                      <a:schemeClr val="accent1">
                        <a:lumMod val="20000"/>
                        <a:lumOff val="80000"/>
                      </a:schemeClr>
                    </a:solidFill>
                  </a:tcPr>
                </a:tc>
                <a:tc>
                  <a:txBody>
                    <a:bodyPr/>
                    <a:lstStyle/>
                    <a:p>
                      <a:pPr algn="ctr"/>
                      <a:r>
                        <a:rPr lang="fr-FR" dirty="0" smtClean="0"/>
                        <a:t>24</a:t>
                      </a:r>
                      <a:endParaRPr lang="fr-FR" dirty="0"/>
                    </a:p>
                  </a:txBody>
                  <a:tcPr>
                    <a:solidFill>
                      <a:schemeClr val="accent4">
                        <a:lumMod val="20000"/>
                        <a:lumOff val="80000"/>
                      </a:schemeClr>
                    </a:solidFill>
                  </a:tcPr>
                </a:tc>
              </a:tr>
              <a:tr h="274902">
                <a:tc>
                  <a:txBody>
                    <a:bodyPr/>
                    <a:lstStyle/>
                    <a:p>
                      <a:pPr algn="ctr"/>
                      <a:r>
                        <a:rPr lang="fr-FR" dirty="0" smtClean="0"/>
                        <a:t>F</a:t>
                      </a:r>
                      <a:endParaRPr lang="fr-FR" dirty="0"/>
                    </a:p>
                  </a:txBody>
                  <a:tcPr/>
                </a:tc>
                <a:tc>
                  <a:txBody>
                    <a:bodyPr/>
                    <a:lstStyle/>
                    <a:p>
                      <a:pPr algn="ctr"/>
                      <a:r>
                        <a:rPr lang="fr-FR" dirty="0" smtClean="0"/>
                        <a:t>120</a:t>
                      </a:r>
                      <a:endParaRPr lang="fr-FR" dirty="0"/>
                    </a:p>
                  </a:txBody>
                  <a:tcPr>
                    <a:solidFill>
                      <a:schemeClr val="accent1">
                        <a:lumMod val="20000"/>
                        <a:lumOff val="80000"/>
                      </a:schemeClr>
                    </a:solidFill>
                  </a:tcPr>
                </a:tc>
                <a:tc>
                  <a:txBody>
                    <a:bodyPr/>
                    <a:lstStyle/>
                    <a:p>
                      <a:pPr algn="ctr"/>
                      <a:r>
                        <a:rPr lang="fr-FR" dirty="0" smtClean="0"/>
                        <a:t>125</a:t>
                      </a:r>
                      <a:endParaRPr lang="fr-FR" dirty="0"/>
                    </a:p>
                  </a:txBody>
                  <a:tcPr>
                    <a:solidFill>
                      <a:schemeClr val="accent1">
                        <a:lumMod val="20000"/>
                        <a:lumOff val="80000"/>
                      </a:schemeClr>
                    </a:solidFill>
                  </a:tcPr>
                </a:tc>
                <a:tc>
                  <a:txBody>
                    <a:bodyPr/>
                    <a:lstStyle/>
                    <a:p>
                      <a:pPr algn="ctr"/>
                      <a:r>
                        <a:rPr lang="fr-FR" dirty="0" smtClean="0"/>
                        <a:t>122</a:t>
                      </a:r>
                      <a:endParaRPr lang="fr-FR" dirty="0"/>
                    </a:p>
                  </a:txBody>
                  <a:tcPr>
                    <a:solidFill>
                      <a:schemeClr val="accent4">
                        <a:lumMod val="20000"/>
                        <a:lumOff val="80000"/>
                      </a:schemeClr>
                    </a:solidFill>
                  </a:tcPr>
                </a:tc>
              </a:tr>
            </a:tbl>
          </a:graphicData>
        </a:graphic>
      </p:graphicFrame>
    </p:spTree>
    <p:extLst>
      <p:ext uri="{BB962C8B-B14F-4D97-AF65-F5344CB8AC3E}">
        <p14:creationId xmlns:p14="http://schemas.microsoft.com/office/powerpoint/2010/main" val="105667287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VIII. Mesure de similarité entre cas</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r>
              <a:rPr lang="fr-FR" sz="2600" dirty="0" smtClean="0"/>
              <a:t>Problèmes : </a:t>
            </a:r>
          </a:p>
          <a:p>
            <a:pPr lvl="1"/>
            <a:r>
              <a:rPr lang="fr-FR" sz="2200" dirty="0"/>
              <a:t>C</a:t>
            </a:r>
            <a:r>
              <a:rPr lang="fr-FR" sz="2200" dirty="0" smtClean="0"/>
              <a:t>omment comparer l’efficacité de ces fonctions ?</a:t>
            </a:r>
          </a:p>
          <a:p>
            <a:pPr lvl="2"/>
            <a:r>
              <a:rPr lang="fr-FR" dirty="0" smtClean="0"/>
              <a:t>Nécessite un nombre suffisant de cas</a:t>
            </a:r>
          </a:p>
          <a:p>
            <a:pPr lvl="2"/>
            <a:r>
              <a:rPr lang="fr-FR" dirty="0" smtClean="0"/>
              <a:t>Nécessite une mesure de satisfaction/qualité des résultats </a:t>
            </a:r>
            <a:r>
              <a:rPr lang="fr-FR" dirty="0" smtClean="0"/>
              <a:t>obtenus</a:t>
            </a:r>
          </a:p>
          <a:p>
            <a:pPr lvl="1"/>
            <a:r>
              <a:rPr lang="fr-FR" sz="2200" dirty="0"/>
              <a:t>Comment définir les différents poids </a:t>
            </a:r>
            <a:r>
              <a:rPr lang="fr-FR" sz="2200" dirty="0" smtClean="0"/>
              <a:t>?</a:t>
            </a:r>
            <a:endParaRPr lang="fr-FR" sz="2200" dirty="0" smtClean="0"/>
          </a:p>
          <a:p>
            <a:pPr lvl="1"/>
            <a:r>
              <a:rPr lang="fr-FR" sz="2200" dirty="0" smtClean="0">
                <a:latin typeface="+mj-lt"/>
              </a:rPr>
              <a:t>Comment comparer les relations spatiales (données non métriques) ?</a:t>
            </a:r>
          </a:p>
          <a:p>
            <a:pPr lvl="2"/>
            <a:r>
              <a:rPr lang="fr-FR" dirty="0" smtClean="0">
                <a:latin typeface="+mj-lt"/>
              </a:rPr>
              <a:t>Exemple : &lt;</a:t>
            </a:r>
            <a:r>
              <a:rPr lang="fr-FR" dirty="0" err="1" smtClean="0">
                <a:latin typeface="+mj-lt"/>
              </a:rPr>
              <a:t>AGaucheDe</a:t>
            </a:r>
            <a:r>
              <a:rPr lang="fr-FR" dirty="0" smtClean="0">
                <a:latin typeface="+mj-lt"/>
              </a:rPr>
              <a:t> “colonne”, </a:t>
            </a:r>
            <a:r>
              <a:rPr lang="fr-FR" dirty="0" err="1" smtClean="0">
                <a:latin typeface="+mj-lt"/>
              </a:rPr>
              <a:t>EnHautDe</a:t>
            </a:r>
            <a:r>
              <a:rPr lang="fr-FR" dirty="0">
                <a:latin typeface="+mj-lt"/>
              </a:rPr>
              <a:t> “colonne”, </a:t>
            </a:r>
            <a:r>
              <a:rPr lang="fr-FR" dirty="0" err="1" smtClean="0">
                <a:latin typeface="+mj-lt"/>
              </a:rPr>
              <a:t>MoyennementProcheDe</a:t>
            </a:r>
            <a:r>
              <a:rPr lang="fr-FR" dirty="0">
                <a:latin typeface="+mj-lt"/>
              </a:rPr>
              <a:t> “colonne</a:t>
            </a:r>
            <a:r>
              <a:rPr lang="fr-FR" dirty="0" smtClean="0">
                <a:latin typeface="+mj-lt"/>
              </a:rPr>
              <a:t>”&gt;</a:t>
            </a:r>
          </a:p>
          <a:p>
            <a:pPr marL="1828800" lvl="4" indent="0">
              <a:buNone/>
            </a:pPr>
            <a:r>
              <a:rPr lang="fr-FR" sz="1800" dirty="0" smtClean="0">
                <a:latin typeface="+mj-lt"/>
              </a:rPr>
              <a:t>  et &lt;</a:t>
            </a:r>
            <a:r>
              <a:rPr lang="fr-FR" sz="1800" dirty="0" err="1" smtClean="0">
                <a:latin typeface="+mj-lt"/>
              </a:rPr>
              <a:t>ADroiteDe</a:t>
            </a:r>
            <a:r>
              <a:rPr lang="fr-FR" sz="1800" dirty="0" smtClean="0">
                <a:latin typeface="+mj-lt"/>
              </a:rPr>
              <a:t> </a:t>
            </a:r>
            <a:r>
              <a:rPr lang="fr-FR" sz="1800" dirty="0" smtClean="0"/>
              <a:t>“</a:t>
            </a:r>
            <a:r>
              <a:rPr lang="fr-FR" sz="1800" dirty="0" err="1" smtClean="0"/>
              <a:t>reinDroit</a:t>
            </a:r>
            <a:r>
              <a:rPr lang="fr-FR" sz="1800" dirty="0" smtClean="0"/>
              <a:t>”, </a:t>
            </a:r>
            <a:r>
              <a:rPr lang="fr-FR" sz="1800" dirty="0" err="1" smtClean="0"/>
              <a:t>EnBasDe</a:t>
            </a:r>
            <a:r>
              <a:rPr lang="fr-FR" sz="1800" dirty="0" smtClean="0"/>
              <a:t> </a:t>
            </a:r>
            <a:r>
              <a:rPr lang="fr-FR" sz="1800" dirty="0"/>
              <a:t>“</a:t>
            </a:r>
            <a:r>
              <a:rPr lang="fr-FR" sz="1800" dirty="0" err="1"/>
              <a:t>reinDroit</a:t>
            </a:r>
            <a:r>
              <a:rPr lang="fr-FR" sz="1800" dirty="0"/>
              <a:t>”, </a:t>
            </a:r>
            <a:r>
              <a:rPr lang="fr-FR" sz="1800" dirty="0" err="1" smtClean="0"/>
              <a:t>MoyennementProcheDe</a:t>
            </a:r>
            <a:r>
              <a:rPr lang="fr-FR" sz="1800" dirty="0" smtClean="0"/>
              <a:t> </a:t>
            </a:r>
            <a:r>
              <a:rPr lang="fr-FR" sz="1800" dirty="0"/>
              <a:t>“</a:t>
            </a:r>
            <a:r>
              <a:rPr lang="fr-FR" sz="1800" dirty="0" err="1"/>
              <a:t>reinDroit</a:t>
            </a:r>
            <a:r>
              <a:rPr lang="fr-FR" sz="1800" dirty="0" smtClean="0"/>
              <a:t>”&gt;</a:t>
            </a:r>
          </a:p>
          <a:p>
            <a:pPr marL="1828800" lvl="4" indent="0">
              <a:buNone/>
            </a:pPr>
            <a:r>
              <a:rPr lang="fr-FR" sz="1800" dirty="0" smtClean="0">
                <a:latin typeface="+mj-lt"/>
              </a:rPr>
              <a:t>  caractérisent presque le même position de la tumeur</a:t>
            </a:r>
          </a:p>
          <a:p>
            <a:pPr marL="457200" lvl="1" indent="0">
              <a:buNone/>
            </a:pPr>
            <a:endParaRPr lang="fr-FR" sz="2500" dirty="0" smtClean="0">
              <a:latin typeface="+mj-lt"/>
            </a:endParaRPr>
          </a:p>
          <a:p>
            <a:pPr marL="457200" lvl="1" indent="0">
              <a:buNone/>
            </a:pPr>
            <a:endParaRPr lang="fr-FR" sz="1800"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93</a:t>
            </a:fld>
            <a:endParaRPr lang="en-US" dirty="0"/>
          </a:p>
        </p:txBody>
      </p:sp>
    </p:spTree>
    <p:extLst>
      <p:ext uri="{BB962C8B-B14F-4D97-AF65-F5344CB8AC3E}">
        <p14:creationId xmlns:p14="http://schemas.microsoft.com/office/powerpoint/2010/main" val="100750994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VIII. Mesure de similarité entre cas</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r>
              <a:rPr lang="fr-FR" sz="2600" dirty="0" smtClean="0"/>
              <a:t>Problèmes : </a:t>
            </a:r>
          </a:p>
          <a:p>
            <a:pPr lvl="1"/>
            <a:r>
              <a:rPr lang="fr-FR" sz="2200" dirty="0" smtClean="0">
                <a:latin typeface="+mj-lt"/>
              </a:rPr>
              <a:t>Comment </a:t>
            </a:r>
            <a:r>
              <a:rPr lang="fr-FR" sz="2200" dirty="0" smtClean="0">
                <a:latin typeface="+mj-lt"/>
              </a:rPr>
              <a:t>comparer les relations spatiales (données non métriques) </a:t>
            </a:r>
            <a:r>
              <a:rPr lang="fr-FR" sz="2200" dirty="0" smtClean="0">
                <a:latin typeface="+mj-lt"/>
              </a:rPr>
              <a:t>?</a:t>
            </a:r>
          </a:p>
          <a:p>
            <a:pPr lvl="2"/>
            <a:r>
              <a:rPr lang="fr-FR" sz="2100" dirty="0" smtClean="0">
                <a:latin typeface="+mj-lt"/>
              </a:rPr>
              <a:t>Les relations directionnelles sont inversibles</a:t>
            </a:r>
            <a:r>
              <a:rPr lang="fr-FR" dirty="0" smtClean="0">
                <a:latin typeface="+mj-lt"/>
              </a:rPr>
              <a:t> : </a:t>
            </a:r>
          </a:p>
          <a:p>
            <a:pPr lvl="3"/>
            <a:r>
              <a:rPr lang="fr-FR" sz="1900" dirty="0" err="1" smtClean="0">
                <a:latin typeface="Cambria Math" panose="02040503050406030204" pitchFamily="18" charset="0"/>
                <a:ea typeface="Cambria Math" panose="02040503050406030204" pitchFamily="18" charset="0"/>
              </a:rPr>
              <a:t>aRc</a:t>
            </a:r>
            <a:r>
              <a:rPr lang="fr-FR" sz="1900" dirty="0" smtClean="0">
                <a:latin typeface="Cambria Math" panose="02040503050406030204" pitchFamily="18" charset="0"/>
                <a:ea typeface="Cambria Math" panose="02040503050406030204" pitchFamily="18" charset="0"/>
              </a:rPr>
              <a:t> = cR</a:t>
            </a:r>
            <a:r>
              <a:rPr lang="fr-FR" sz="1900" baseline="30000" dirty="0" smtClean="0">
                <a:latin typeface="Cambria Math" panose="02040503050406030204" pitchFamily="18" charset="0"/>
                <a:ea typeface="Cambria Math" panose="02040503050406030204" pitchFamily="18" charset="0"/>
              </a:rPr>
              <a:t>-1</a:t>
            </a:r>
            <a:r>
              <a:rPr lang="fr-FR" sz="1900" dirty="0" smtClean="0">
                <a:latin typeface="Cambria Math" panose="02040503050406030204" pitchFamily="18" charset="0"/>
                <a:ea typeface="Cambria Math" panose="02040503050406030204" pitchFamily="18" charset="0"/>
              </a:rPr>
              <a:t>a </a:t>
            </a:r>
            <a:r>
              <a:rPr lang="fr-FR" sz="1900" dirty="0" smtClean="0">
                <a:latin typeface="+mj-lt"/>
              </a:rPr>
              <a:t>(ex: </a:t>
            </a:r>
            <a:r>
              <a:rPr lang="fr-FR" sz="1900" dirty="0" smtClean="0">
                <a:latin typeface="Cambria Math" panose="02040503050406030204" pitchFamily="18" charset="0"/>
                <a:ea typeface="Cambria Math" panose="02040503050406030204" pitchFamily="18" charset="0"/>
              </a:rPr>
              <a:t>A </a:t>
            </a:r>
            <a:r>
              <a:rPr lang="fr-FR" sz="1900" dirty="0" err="1" smtClean="0">
                <a:latin typeface="Cambria Math" panose="02040503050406030204" pitchFamily="18" charset="0"/>
                <a:ea typeface="Cambria Math" panose="02040503050406030204" pitchFamily="18" charset="0"/>
              </a:rPr>
              <a:t>AGaucheDe</a:t>
            </a:r>
            <a:r>
              <a:rPr lang="fr-FR" sz="1900" dirty="0" smtClean="0">
                <a:latin typeface="Cambria Math" panose="02040503050406030204" pitchFamily="18" charset="0"/>
                <a:ea typeface="Cambria Math" panose="02040503050406030204" pitchFamily="18" charset="0"/>
              </a:rPr>
              <a:t> B = B </a:t>
            </a:r>
            <a:r>
              <a:rPr lang="fr-FR" sz="1900" dirty="0" err="1" smtClean="0">
                <a:latin typeface="Cambria Math" panose="02040503050406030204" pitchFamily="18" charset="0"/>
                <a:ea typeface="Cambria Math" panose="02040503050406030204" pitchFamily="18" charset="0"/>
              </a:rPr>
              <a:t>ADroiteDe</a:t>
            </a:r>
            <a:r>
              <a:rPr lang="fr-FR" sz="1900" dirty="0" smtClean="0">
                <a:latin typeface="Cambria Math" panose="02040503050406030204" pitchFamily="18" charset="0"/>
                <a:ea typeface="Cambria Math" panose="02040503050406030204" pitchFamily="18" charset="0"/>
              </a:rPr>
              <a:t> A</a:t>
            </a:r>
            <a:r>
              <a:rPr lang="fr-FR" sz="1900" dirty="0" smtClean="0">
                <a:latin typeface="+mj-lt"/>
              </a:rPr>
              <a:t>)</a:t>
            </a:r>
            <a:endParaRPr lang="fr-FR" sz="1900" dirty="0" smtClean="0">
              <a:latin typeface="+mj-lt"/>
            </a:endParaRPr>
          </a:p>
          <a:p>
            <a:pPr lvl="2"/>
            <a:r>
              <a:rPr lang="fr-FR" sz="2100" dirty="0" smtClean="0">
                <a:latin typeface="+mj-lt"/>
              </a:rPr>
              <a:t>Les relations directionnelles sont transitives :</a:t>
            </a:r>
          </a:p>
          <a:p>
            <a:pPr lvl="3"/>
            <a:r>
              <a:rPr lang="fr-FR" sz="1900" dirty="0" smtClean="0">
                <a:latin typeface="Cambria Math" panose="02040503050406030204" pitchFamily="18" charset="0"/>
                <a:ea typeface="Cambria Math" panose="02040503050406030204" pitchFamily="18" charset="0"/>
              </a:rPr>
              <a:t>Si </a:t>
            </a:r>
            <a:r>
              <a:rPr lang="fr-FR" sz="1900" dirty="0" err="1" smtClean="0">
                <a:latin typeface="Cambria Math" panose="02040503050406030204" pitchFamily="18" charset="0"/>
                <a:ea typeface="Cambria Math" panose="02040503050406030204" pitchFamily="18" charset="0"/>
              </a:rPr>
              <a:t>aRb</a:t>
            </a:r>
            <a:r>
              <a:rPr lang="fr-FR" sz="1900" dirty="0" smtClean="0">
                <a:latin typeface="Cambria Math" panose="02040503050406030204" pitchFamily="18" charset="0"/>
                <a:ea typeface="Cambria Math" panose="02040503050406030204" pitchFamily="18" charset="0"/>
              </a:rPr>
              <a:t> et </a:t>
            </a:r>
            <a:r>
              <a:rPr lang="fr-FR" sz="1900" dirty="0" err="1" smtClean="0">
                <a:latin typeface="Cambria Math" panose="02040503050406030204" pitchFamily="18" charset="0"/>
                <a:ea typeface="Cambria Math" panose="02040503050406030204" pitchFamily="18" charset="0"/>
              </a:rPr>
              <a:t>bRc</a:t>
            </a:r>
            <a:r>
              <a:rPr lang="fr-FR" sz="1900" dirty="0" smtClean="0">
                <a:latin typeface="Cambria Math" panose="02040503050406030204" pitchFamily="18" charset="0"/>
                <a:ea typeface="Cambria Math" panose="02040503050406030204" pitchFamily="18" charset="0"/>
              </a:rPr>
              <a:t> alors </a:t>
            </a:r>
            <a:r>
              <a:rPr lang="fr-FR" sz="1900" dirty="0" err="1" smtClean="0">
                <a:latin typeface="Cambria Math" panose="02040503050406030204" pitchFamily="18" charset="0"/>
                <a:ea typeface="Cambria Math" panose="02040503050406030204" pitchFamily="18" charset="0"/>
              </a:rPr>
              <a:t>aRc</a:t>
            </a:r>
            <a:r>
              <a:rPr lang="fr-FR" sz="1900" dirty="0" smtClean="0">
                <a:latin typeface="Cambria Math" panose="02040503050406030204" pitchFamily="18" charset="0"/>
                <a:ea typeface="Cambria Math" panose="02040503050406030204" pitchFamily="18" charset="0"/>
              </a:rPr>
              <a:t> </a:t>
            </a:r>
            <a:r>
              <a:rPr lang="fr-FR" sz="1900" dirty="0" smtClean="0">
                <a:latin typeface="+mj-lt"/>
              </a:rPr>
              <a:t>(ex: </a:t>
            </a:r>
            <a:r>
              <a:rPr lang="fr-FR" sz="1900" dirty="0" smtClean="0">
                <a:latin typeface="Cambria Math" panose="02040503050406030204" pitchFamily="18" charset="0"/>
                <a:ea typeface="Cambria Math" panose="02040503050406030204" pitchFamily="18" charset="0"/>
              </a:rPr>
              <a:t>A </a:t>
            </a:r>
            <a:r>
              <a:rPr lang="fr-FR" sz="1900" dirty="0" err="1" smtClean="0">
                <a:latin typeface="Cambria Math" panose="02040503050406030204" pitchFamily="18" charset="0"/>
                <a:ea typeface="Cambria Math" panose="02040503050406030204" pitchFamily="18" charset="0"/>
              </a:rPr>
              <a:t>AGaucheDe</a:t>
            </a:r>
            <a:r>
              <a:rPr lang="fr-FR" sz="1900" dirty="0" smtClean="0">
                <a:latin typeface="Cambria Math" panose="02040503050406030204" pitchFamily="18" charset="0"/>
                <a:ea typeface="Cambria Math" panose="02040503050406030204" pitchFamily="18" charset="0"/>
              </a:rPr>
              <a:t> B, B </a:t>
            </a:r>
            <a:r>
              <a:rPr lang="fr-FR" sz="1900" dirty="0" err="1" smtClean="0">
                <a:latin typeface="Cambria Math" panose="02040503050406030204" pitchFamily="18" charset="0"/>
                <a:ea typeface="Cambria Math" panose="02040503050406030204" pitchFamily="18" charset="0"/>
              </a:rPr>
              <a:t>AGaucheDe</a:t>
            </a:r>
            <a:r>
              <a:rPr lang="fr-FR" sz="1900" dirty="0" smtClean="0">
                <a:latin typeface="Cambria Math" panose="02040503050406030204" pitchFamily="18" charset="0"/>
                <a:ea typeface="Cambria Math" panose="02040503050406030204" pitchFamily="18" charset="0"/>
              </a:rPr>
              <a:t> C donc A </a:t>
            </a:r>
            <a:r>
              <a:rPr lang="fr-FR" sz="1900" dirty="0" err="1" smtClean="0">
                <a:latin typeface="Cambria Math" panose="02040503050406030204" pitchFamily="18" charset="0"/>
                <a:ea typeface="Cambria Math" panose="02040503050406030204" pitchFamily="18" charset="0"/>
              </a:rPr>
              <a:t>AGaucheDe</a:t>
            </a:r>
            <a:r>
              <a:rPr lang="fr-FR" sz="1900" dirty="0" smtClean="0">
                <a:latin typeface="Cambria Math" panose="02040503050406030204" pitchFamily="18" charset="0"/>
                <a:ea typeface="Cambria Math" panose="02040503050406030204" pitchFamily="18" charset="0"/>
              </a:rPr>
              <a:t> C</a:t>
            </a:r>
            <a:r>
              <a:rPr lang="fr-FR" sz="1900" dirty="0" smtClean="0">
                <a:latin typeface="+mj-lt"/>
              </a:rPr>
              <a:t>)</a:t>
            </a:r>
          </a:p>
          <a:p>
            <a:pPr lvl="2"/>
            <a:r>
              <a:rPr lang="fr-FR" sz="2100" dirty="0" smtClean="0">
                <a:latin typeface="+mj-lt"/>
              </a:rPr>
              <a:t>Les relations de distance peuvent s’additionner ? :</a:t>
            </a:r>
          </a:p>
          <a:p>
            <a:pPr lvl="3"/>
            <a:r>
              <a:rPr lang="fr-FR" sz="1900" dirty="0" err="1" smtClean="0">
                <a:latin typeface="Cambria Math" panose="02040503050406030204" pitchFamily="18" charset="0"/>
                <a:ea typeface="Cambria Math" panose="02040503050406030204" pitchFamily="18" charset="0"/>
              </a:rPr>
              <a:t>MoyennementProcheDe</a:t>
            </a:r>
            <a:r>
              <a:rPr lang="fr-FR" sz="1900" dirty="0" smtClean="0">
                <a:latin typeface="Cambria Math" panose="02040503050406030204" pitchFamily="18" charset="0"/>
                <a:ea typeface="Cambria Math" panose="02040503050406030204" pitchFamily="18" charset="0"/>
              </a:rPr>
              <a:t> = </a:t>
            </a:r>
            <a:r>
              <a:rPr lang="fr-FR" sz="1900" dirty="0" err="1" smtClean="0">
                <a:latin typeface="Cambria Math" panose="02040503050406030204" pitchFamily="18" charset="0"/>
                <a:ea typeface="Cambria Math" panose="02040503050406030204" pitchFamily="18" charset="0"/>
              </a:rPr>
              <a:t>ProcheDe</a:t>
            </a:r>
            <a:r>
              <a:rPr lang="fr-FR" sz="1900" dirty="0" smtClean="0">
                <a:latin typeface="Cambria Math" panose="02040503050406030204" pitchFamily="18" charset="0"/>
                <a:ea typeface="Cambria Math" panose="02040503050406030204" pitchFamily="18" charset="0"/>
              </a:rPr>
              <a:t> + </a:t>
            </a:r>
            <a:r>
              <a:rPr lang="fr-FR" sz="1900" dirty="0" err="1" smtClean="0">
                <a:latin typeface="Cambria Math" panose="02040503050406030204" pitchFamily="18" charset="0"/>
                <a:ea typeface="Cambria Math" panose="02040503050406030204" pitchFamily="18" charset="0"/>
              </a:rPr>
              <a:t>ProcheDe</a:t>
            </a:r>
            <a:r>
              <a:rPr lang="fr-FR" sz="1900" dirty="0" smtClean="0">
                <a:latin typeface="Cambria Math" panose="02040503050406030204" pitchFamily="18" charset="0"/>
                <a:ea typeface="Cambria Math" panose="02040503050406030204" pitchFamily="18" charset="0"/>
              </a:rPr>
              <a:t> ?</a:t>
            </a:r>
          </a:p>
          <a:p>
            <a:pPr lvl="3"/>
            <a:r>
              <a:rPr lang="fr-FR" sz="1900" dirty="0" err="1" smtClean="0">
                <a:latin typeface="Cambria Math" panose="02040503050406030204" pitchFamily="18" charset="0"/>
                <a:ea typeface="Cambria Math" panose="02040503050406030204" pitchFamily="18" charset="0"/>
              </a:rPr>
              <a:t>LoinDe</a:t>
            </a:r>
            <a:r>
              <a:rPr lang="fr-FR" sz="1900" dirty="0" smtClean="0">
                <a:latin typeface="Cambria Math" panose="02040503050406030204" pitchFamily="18" charset="0"/>
                <a:ea typeface="Cambria Math" panose="02040503050406030204" pitchFamily="18" charset="0"/>
              </a:rPr>
              <a:t> = </a:t>
            </a:r>
            <a:r>
              <a:rPr lang="fr-FR" sz="1900" dirty="0" err="1" smtClean="0">
                <a:latin typeface="Cambria Math" panose="02040503050406030204" pitchFamily="18" charset="0"/>
                <a:ea typeface="Cambria Math" panose="02040503050406030204" pitchFamily="18" charset="0"/>
              </a:rPr>
              <a:t>MoyennementProche</a:t>
            </a:r>
            <a:r>
              <a:rPr lang="fr-FR" sz="1900" dirty="0" err="1" smtClean="0">
                <a:latin typeface="Cambria Math" panose="02040503050406030204" pitchFamily="18" charset="0"/>
                <a:ea typeface="Cambria Math" panose="02040503050406030204" pitchFamily="18" charset="0"/>
              </a:rPr>
              <a:t>De</a:t>
            </a:r>
            <a:r>
              <a:rPr lang="fr-FR" sz="1900" dirty="0" smtClean="0">
                <a:latin typeface="Cambria Math" panose="02040503050406030204" pitchFamily="18" charset="0"/>
                <a:ea typeface="Cambria Math" panose="02040503050406030204" pitchFamily="18" charset="0"/>
              </a:rPr>
              <a:t> + </a:t>
            </a:r>
            <a:r>
              <a:rPr lang="fr-FR" sz="1900" dirty="0" err="1" smtClean="0">
                <a:latin typeface="Cambria Math" panose="02040503050406030204" pitchFamily="18" charset="0"/>
                <a:ea typeface="Cambria Math" panose="02040503050406030204" pitchFamily="18" charset="0"/>
              </a:rPr>
              <a:t>MoyennementProcheDe</a:t>
            </a:r>
            <a:r>
              <a:rPr lang="fr-FR" sz="1900" dirty="0" smtClean="0">
                <a:latin typeface="Cambria Math" panose="02040503050406030204" pitchFamily="18" charset="0"/>
                <a:ea typeface="Cambria Math" panose="02040503050406030204" pitchFamily="18" charset="0"/>
              </a:rPr>
              <a:t> ?</a:t>
            </a:r>
          </a:p>
          <a:p>
            <a:pPr marL="457200" lvl="1" indent="0">
              <a:buNone/>
            </a:pPr>
            <a:r>
              <a:rPr lang="fr-FR" sz="2300" dirty="0" smtClean="0">
                <a:latin typeface="+mj-lt"/>
                <a:sym typeface="Wingdings" panose="05000000000000000000" pitchFamily="2" charset="2"/>
              </a:rPr>
              <a:t></a:t>
            </a:r>
            <a:r>
              <a:rPr lang="fr-FR" sz="2300" dirty="0" smtClean="0">
                <a:latin typeface="+mj-lt"/>
              </a:rPr>
              <a:t>La comparaison est très compliquée à réaliser</a:t>
            </a:r>
            <a:endParaRPr lang="fr-FR" sz="2300" dirty="0" smtClean="0">
              <a:latin typeface="+mj-lt"/>
            </a:endParaRPr>
          </a:p>
          <a:p>
            <a:pPr marL="457200" lvl="1" indent="0">
              <a:buNone/>
            </a:pPr>
            <a:endParaRPr lang="fr-FR" sz="1800"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94</a:t>
            </a:fld>
            <a:endParaRPr lang="en-US" dirty="0"/>
          </a:p>
        </p:txBody>
      </p:sp>
    </p:spTree>
    <p:extLst>
      <p:ext uri="{BB962C8B-B14F-4D97-AF65-F5344CB8AC3E}">
        <p14:creationId xmlns:p14="http://schemas.microsoft.com/office/powerpoint/2010/main" val="86987908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VIII. Mesure de similarité entre cas</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r>
              <a:rPr lang="fr-FR" sz="2600" dirty="0" smtClean="0"/>
              <a:t>Solution possible : </a:t>
            </a:r>
            <a:r>
              <a:rPr lang="fr-FR" sz="1900" dirty="0" smtClean="0">
                <a:latin typeface="+mj-lt"/>
              </a:rPr>
              <a:t>Contraindre l’utilisateur à rentrer les relations en suivant toujours le même schéma, par e</a:t>
            </a:r>
            <a:r>
              <a:rPr lang="fr-FR" sz="1700" dirty="0" smtClean="0">
                <a:latin typeface="+mj-lt"/>
              </a:rPr>
              <a:t>xemple : </a:t>
            </a:r>
          </a:p>
          <a:p>
            <a:pPr lvl="2">
              <a:buClrTx/>
              <a:buSzPct val="100000"/>
              <a:buFont typeface="Wingdings" panose="05000000000000000000" pitchFamily="2" charset="2"/>
              <a:buChar char="Ø"/>
            </a:pPr>
            <a:r>
              <a:rPr lang="fr-FR" sz="1700" dirty="0" smtClean="0">
                <a:latin typeface="+mj-lt"/>
              </a:rPr>
              <a:t>Présence de tumeur ? (oui/non)</a:t>
            </a:r>
          </a:p>
          <a:p>
            <a:pPr lvl="3">
              <a:buClrTx/>
              <a:buSzPct val="100000"/>
              <a:buFont typeface="Wingdings" panose="05000000000000000000" pitchFamily="2" charset="2"/>
              <a:buChar char="Ø"/>
            </a:pPr>
            <a:r>
              <a:rPr lang="fr-FR" sz="1500" dirty="0" smtClean="0">
                <a:latin typeface="+mj-lt"/>
              </a:rPr>
              <a:t>Si oui : </a:t>
            </a:r>
            <a:r>
              <a:rPr lang="fr-FR" sz="1500" b="1" dirty="0" smtClean="0">
                <a:latin typeface="+mj-lt"/>
              </a:rPr>
              <a:t>Nombre de morceaux de tumeur ?</a:t>
            </a:r>
            <a:r>
              <a:rPr lang="fr-FR" sz="1500" dirty="0" smtClean="0">
                <a:latin typeface="+mj-lt"/>
              </a:rPr>
              <a:t> : ([1,…,n]) </a:t>
            </a:r>
          </a:p>
          <a:p>
            <a:pPr lvl="3">
              <a:buClrTx/>
              <a:buSzPct val="100000"/>
              <a:buFont typeface="Wingdings" panose="05000000000000000000" pitchFamily="2" charset="2"/>
              <a:buChar char="Ø"/>
            </a:pPr>
            <a:r>
              <a:rPr lang="fr-FR" sz="1500" dirty="0" smtClean="0">
                <a:latin typeface="+mj-lt"/>
              </a:rPr>
              <a:t>Pour chaque morceau de tumeur : </a:t>
            </a:r>
          </a:p>
          <a:p>
            <a:pPr marL="1371600" lvl="3" indent="0">
              <a:buClrTx/>
              <a:buSzPct val="100000"/>
              <a:buNone/>
            </a:pPr>
            <a:r>
              <a:rPr lang="fr-FR" sz="1500" dirty="0">
                <a:latin typeface="+mj-lt"/>
              </a:rPr>
              <a:t>	</a:t>
            </a:r>
            <a:r>
              <a:rPr lang="fr-FR" sz="1500" dirty="0" smtClean="0">
                <a:latin typeface="+mj-lt"/>
              </a:rPr>
              <a:t> </a:t>
            </a:r>
            <a:r>
              <a:rPr lang="fr-FR" sz="1500" b="1" dirty="0" smtClean="0">
                <a:latin typeface="+mj-lt"/>
              </a:rPr>
              <a:t>Position horizontale Tumeur par rapport à Colonne vertébrale ?</a:t>
            </a:r>
            <a:r>
              <a:rPr lang="fr-FR" sz="1500" dirty="0" smtClean="0">
                <a:latin typeface="+mj-lt"/>
              </a:rPr>
              <a:t> : (gauche / droite)</a:t>
            </a:r>
          </a:p>
          <a:p>
            <a:pPr marL="1828800" lvl="4" indent="0">
              <a:buClrTx/>
              <a:buSzPct val="100000"/>
              <a:buNone/>
            </a:pPr>
            <a:r>
              <a:rPr lang="fr-FR" sz="1500" dirty="0">
                <a:latin typeface="+mj-lt"/>
              </a:rPr>
              <a:t> </a:t>
            </a:r>
            <a:r>
              <a:rPr lang="fr-FR" sz="1500" b="1" dirty="0" smtClean="0">
                <a:latin typeface="+mj-lt"/>
              </a:rPr>
              <a:t>Position verticale Tumeur par rapport à Colonne vertébrale ?</a:t>
            </a:r>
            <a:r>
              <a:rPr lang="fr-FR" sz="1500" dirty="0" smtClean="0">
                <a:latin typeface="+mj-lt"/>
              </a:rPr>
              <a:t> : (haut / bas)</a:t>
            </a:r>
            <a:endParaRPr lang="fr-FR" sz="1500" dirty="0" smtClean="0">
              <a:latin typeface="+mj-lt"/>
            </a:endParaRPr>
          </a:p>
          <a:p>
            <a:pPr marL="1828800" lvl="4" indent="0">
              <a:buClrTx/>
              <a:buSzPct val="100000"/>
              <a:buNone/>
            </a:pPr>
            <a:r>
              <a:rPr lang="fr-FR" sz="1500" dirty="0" smtClean="0">
                <a:latin typeface="+mj-lt"/>
              </a:rPr>
              <a:t> </a:t>
            </a:r>
            <a:r>
              <a:rPr lang="fr-FR" sz="1500" b="1" dirty="0" smtClean="0">
                <a:latin typeface="+mj-lt"/>
              </a:rPr>
              <a:t>Distance Tumeur par rapport à Colonne vertébrale ? </a:t>
            </a:r>
            <a:r>
              <a:rPr lang="fr-FR" sz="1500" dirty="0" smtClean="0">
                <a:latin typeface="+mj-lt"/>
              </a:rPr>
              <a:t>: (loin / proche / moyennement proche)</a:t>
            </a:r>
          </a:p>
          <a:p>
            <a:pPr lvl="5">
              <a:buClrTx/>
              <a:buSzPct val="100000"/>
              <a:buFont typeface="Wingdings" panose="05000000000000000000" pitchFamily="2" charset="2"/>
              <a:buChar char="Ø"/>
            </a:pPr>
            <a:r>
              <a:rPr lang="fr-FR" sz="1300" dirty="0" smtClean="0">
                <a:latin typeface="+mj-lt"/>
              </a:rPr>
              <a:t>Si Pos horizontale == gauche </a:t>
            </a:r>
            <a:r>
              <a:rPr lang="fr-FR" sz="1300" b="1" dirty="0" smtClean="0">
                <a:latin typeface="+mj-lt"/>
              </a:rPr>
              <a:t>:  </a:t>
            </a:r>
            <a:r>
              <a:rPr lang="fr-FR" sz="1300" b="1" dirty="0" err="1" smtClean="0">
                <a:latin typeface="+mj-lt"/>
              </a:rPr>
              <a:t>ReinDroit</a:t>
            </a:r>
            <a:r>
              <a:rPr lang="fr-FR" sz="1300" b="1" dirty="0" smtClean="0">
                <a:latin typeface="+mj-lt"/>
              </a:rPr>
              <a:t> visible ? </a:t>
            </a:r>
            <a:r>
              <a:rPr lang="fr-FR" sz="1300" dirty="0" smtClean="0">
                <a:latin typeface="+mj-lt"/>
              </a:rPr>
              <a:t>Si oui : </a:t>
            </a:r>
            <a:r>
              <a:rPr lang="fr-FR" sz="1300" b="1" dirty="0" smtClean="0">
                <a:latin typeface="+mj-lt"/>
              </a:rPr>
              <a:t>Position horizontale Tumeur par rapport à </a:t>
            </a:r>
            <a:r>
              <a:rPr lang="fr-FR" sz="1300" b="1" dirty="0" err="1" smtClean="0">
                <a:latin typeface="+mj-lt"/>
              </a:rPr>
              <a:t>ReinDroit</a:t>
            </a:r>
            <a:r>
              <a:rPr lang="fr-FR" sz="1300" b="1" dirty="0" smtClean="0">
                <a:latin typeface="+mj-lt"/>
              </a:rPr>
              <a:t> ?</a:t>
            </a:r>
          </a:p>
          <a:p>
            <a:pPr marL="2286000" lvl="5" indent="0">
              <a:buClrTx/>
              <a:buSzPct val="100000"/>
              <a:buNone/>
            </a:pPr>
            <a:r>
              <a:rPr lang="fr-FR" sz="1300" dirty="0">
                <a:latin typeface="+mj-lt"/>
              </a:rPr>
              <a:t>	</a:t>
            </a:r>
            <a:r>
              <a:rPr lang="fr-FR" sz="1300" dirty="0" smtClean="0">
                <a:latin typeface="+mj-lt"/>
              </a:rPr>
              <a:t>							   </a:t>
            </a:r>
            <a:r>
              <a:rPr lang="fr-FR" sz="1300" b="1" dirty="0" smtClean="0">
                <a:latin typeface="+mj-lt"/>
              </a:rPr>
              <a:t>Position verticale Tumeur par rapport à </a:t>
            </a:r>
            <a:r>
              <a:rPr lang="fr-FR" sz="1300" b="1" dirty="0" err="1" smtClean="0">
                <a:latin typeface="+mj-lt"/>
              </a:rPr>
              <a:t>ReinDroit</a:t>
            </a:r>
            <a:r>
              <a:rPr lang="fr-FR" sz="1300" b="1" dirty="0" smtClean="0">
                <a:latin typeface="+mj-lt"/>
              </a:rPr>
              <a:t> ?</a:t>
            </a:r>
          </a:p>
          <a:p>
            <a:pPr marL="2286000" lvl="5" indent="0">
              <a:buClrTx/>
              <a:buSzPct val="100000"/>
              <a:buNone/>
            </a:pPr>
            <a:r>
              <a:rPr lang="fr-FR" sz="1300" dirty="0" smtClean="0">
                <a:latin typeface="+mj-lt"/>
              </a:rPr>
              <a:t>		                           </a:t>
            </a:r>
            <a:r>
              <a:rPr lang="fr-FR" sz="1300" dirty="0">
                <a:latin typeface="+mj-lt"/>
              </a:rPr>
              <a:t>	</a:t>
            </a:r>
            <a:r>
              <a:rPr lang="fr-FR" sz="1300" dirty="0" smtClean="0">
                <a:latin typeface="+mj-lt"/>
              </a:rPr>
              <a:t>				   </a:t>
            </a:r>
            <a:r>
              <a:rPr lang="fr-FR" sz="1300" b="1" dirty="0" smtClean="0">
                <a:latin typeface="+mj-lt"/>
              </a:rPr>
              <a:t>Distance Tumeur par rapport à </a:t>
            </a:r>
            <a:r>
              <a:rPr lang="fr-FR" sz="1300" b="1" dirty="0" err="1" smtClean="0">
                <a:latin typeface="+mj-lt"/>
              </a:rPr>
              <a:t>ReinDroit</a:t>
            </a:r>
            <a:r>
              <a:rPr lang="fr-FR" sz="1300" b="1" dirty="0" smtClean="0">
                <a:latin typeface="+mj-lt"/>
              </a:rPr>
              <a:t> ?</a:t>
            </a:r>
          </a:p>
          <a:p>
            <a:pPr lvl="5">
              <a:buClrTx/>
              <a:buSzPct val="100000"/>
              <a:buFont typeface="Wingdings" panose="05000000000000000000" pitchFamily="2" charset="2"/>
              <a:buChar char="Ø"/>
            </a:pPr>
            <a:r>
              <a:rPr lang="fr-FR" sz="1300" dirty="0" smtClean="0">
                <a:latin typeface="+mj-lt"/>
              </a:rPr>
              <a:t>Sinon : </a:t>
            </a:r>
            <a:r>
              <a:rPr lang="fr-FR" sz="1300" b="1" dirty="0" err="1" smtClean="0">
                <a:latin typeface="+mj-lt"/>
              </a:rPr>
              <a:t>ReinGauche</a:t>
            </a:r>
            <a:r>
              <a:rPr lang="fr-FR" sz="1300" b="1" dirty="0" smtClean="0">
                <a:latin typeface="+mj-lt"/>
              </a:rPr>
              <a:t> visible ? </a:t>
            </a:r>
            <a:r>
              <a:rPr lang="fr-FR" sz="1300" dirty="0" smtClean="0">
                <a:latin typeface="+mj-lt"/>
              </a:rPr>
              <a:t>Si oui : Idem pour le </a:t>
            </a:r>
            <a:r>
              <a:rPr lang="fr-FR" sz="1300" dirty="0" err="1" smtClean="0">
                <a:latin typeface="+mj-lt"/>
              </a:rPr>
              <a:t>R</a:t>
            </a:r>
            <a:r>
              <a:rPr lang="fr-FR" sz="1300" dirty="0" err="1" smtClean="0">
                <a:latin typeface="+mj-lt"/>
              </a:rPr>
              <a:t>einGauche</a:t>
            </a:r>
            <a:endParaRPr lang="fr-FR" sz="1300" dirty="0" smtClean="0">
              <a:latin typeface="+mj-lt"/>
            </a:endParaRPr>
          </a:p>
          <a:p>
            <a:pPr lvl="1"/>
            <a:r>
              <a:rPr lang="fr-FR" sz="1900" dirty="0" smtClean="0">
                <a:latin typeface="+mj-lt"/>
              </a:rPr>
              <a:t>Ainsi on peut simplement comparer les positions floues entre elles par exactitude</a:t>
            </a:r>
            <a:endParaRPr lang="fr-FR" sz="1900" dirty="0" smtClean="0">
              <a:latin typeface="+mj-lt"/>
            </a:endParaRPr>
          </a:p>
          <a:p>
            <a:pPr marL="457200" lvl="1" indent="0">
              <a:buNone/>
            </a:pPr>
            <a:endParaRPr lang="fr-FR" sz="1800"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95</a:t>
            </a:fld>
            <a:endParaRPr lang="en-US" dirty="0"/>
          </a:p>
        </p:txBody>
      </p:sp>
    </p:spTree>
    <p:extLst>
      <p:ext uri="{BB962C8B-B14F-4D97-AF65-F5344CB8AC3E}">
        <p14:creationId xmlns:p14="http://schemas.microsoft.com/office/powerpoint/2010/main" val="155023584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VIII. Mesure de similarité entre cas</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r>
              <a:rPr lang="fr-FR" sz="2000" dirty="0" smtClean="0"/>
              <a:t>Remarque : Deux images similaires mais dont la tumeur n’est pas la même (position et nombre de morceaux) peuvent être utiles :</a:t>
            </a:r>
          </a:p>
          <a:p>
            <a:pPr lvl="1"/>
            <a:r>
              <a:rPr lang="fr-FR" sz="1800" dirty="0" smtClean="0"/>
              <a:t>Pour la récupération des seuils de la croissance région</a:t>
            </a:r>
          </a:p>
          <a:p>
            <a:pPr lvl="1"/>
            <a:r>
              <a:rPr lang="fr-FR" sz="1800" dirty="0" smtClean="0"/>
              <a:t>Pour la récupératio</a:t>
            </a:r>
            <a:r>
              <a:rPr lang="fr-FR" sz="1800" dirty="0" smtClean="0"/>
              <a:t>n des prétraitements</a:t>
            </a:r>
          </a:p>
          <a:p>
            <a:pPr marL="457200" lvl="1" indent="0">
              <a:buNone/>
            </a:pPr>
            <a:r>
              <a:rPr lang="fr-FR" sz="1800" dirty="0" smtClean="0"/>
              <a:t> </a:t>
            </a:r>
          </a:p>
          <a:p>
            <a:r>
              <a:rPr lang="fr-FR" sz="2000" dirty="0" smtClean="0"/>
              <a:t>Idée : faire un premier RàPC pour récupérer uniquement la position des germes de la tumeur, puis faire un deuxième RàPC pour récupérer les seuils et les prétraitements, sans se soucier de la position de la tumeur</a:t>
            </a:r>
          </a:p>
          <a:p>
            <a:pPr lvl="1"/>
            <a:r>
              <a:rPr lang="fr-FR" sz="1800" dirty="0" smtClean="0"/>
              <a:t>Ainsi deux cas différents peuvent être remémorés, et la combinaison des deux forme la solution</a:t>
            </a:r>
          </a:p>
          <a:p>
            <a:pPr lvl="1"/>
            <a:r>
              <a:rPr lang="fr-FR" sz="1800" dirty="0" smtClean="0"/>
              <a:t>Il faut donc séparer dans la mesure de similarité les caractéristiques du scanner et la position floue de la tumeur</a:t>
            </a:r>
          </a:p>
          <a:p>
            <a:pPr lvl="1"/>
            <a:r>
              <a:rPr lang="fr-FR" sz="1800" dirty="0" smtClean="0"/>
              <a:t>Une phase d’adaptation est nécessaire pour construire la solution (homothétie de la position de la tumeur par exemple)</a:t>
            </a: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96</a:t>
            </a:fld>
            <a:endParaRPr lang="en-US" dirty="0"/>
          </a:p>
        </p:txBody>
      </p:sp>
    </p:spTree>
    <p:extLst>
      <p:ext uri="{BB962C8B-B14F-4D97-AF65-F5344CB8AC3E}">
        <p14:creationId xmlns:p14="http://schemas.microsoft.com/office/powerpoint/2010/main" val="243290128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VIII. Mesure de similarité entre cas</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endParaRPr lang="fr-FR" sz="2600" dirty="0" smtClean="0"/>
          </a:p>
          <a:p>
            <a:r>
              <a:rPr lang="fr-FR" sz="2600" dirty="0" smtClean="0"/>
              <a:t>Résumé : </a:t>
            </a:r>
          </a:p>
          <a:p>
            <a:pPr lvl="1"/>
            <a:r>
              <a:rPr lang="fr-FR" sz="1600" dirty="0" smtClean="0"/>
              <a:t>Choisir une formule de similarité prenant en compte les caractéristiques Image et </a:t>
            </a:r>
            <a:r>
              <a:rPr lang="fr-FR" sz="1600" dirty="0" err="1" smtClean="0"/>
              <a:t>NonImage</a:t>
            </a:r>
            <a:r>
              <a:rPr lang="fr-FR" sz="1600" dirty="0" smtClean="0"/>
              <a:t> pour chaque problème</a:t>
            </a:r>
          </a:p>
          <a:p>
            <a:pPr lvl="1"/>
            <a:r>
              <a:rPr lang="fr-FR" sz="1600" dirty="0" smtClean="0"/>
              <a:t>Définir une fonction de similarité pour comparer par exactitude les postions floues de la tumeur pour chaque problème</a:t>
            </a:r>
          </a:p>
          <a:p>
            <a:pPr lvl="1"/>
            <a:r>
              <a:rPr lang="fr-FR" sz="1600" dirty="0" smtClean="0"/>
              <a:t>Se remémorer le cas « </a:t>
            </a:r>
            <a:r>
              <a:rPr lang="fr-FR" sz="1600" b="1" dirty="0" err="1" smtClean="0"/>
              <a:t>Caracs</a:t>
            </a:r>
            <a:r>
              <a:rPr lang="fr-FR" sz="1600" dirty="0" smtClean="0"/>
              <a:t> » le plus similaire pour les caractéristiques Image et </a:t>
            </a:r>
            <a:r>
              <a:rPr lang="fr-FR" sz="1600" dirty="0" err="1" smtClean="0"/>
              <a:t>NonImage</a:t>
            </a:r>
            <a:endParaRPr lang="fr-FR" sz="1600" dirty="0" smtClean="0"/>
          </a:p>
          <a:p>
            <a:pPr lvl="1"/>
            <a:r>
              <a:rPr lang="fr-FR" sz="1600" dirty="0" smtClean="0"/>
              <a:t>Se remémorer le cas « </a:t>
            </a:r>
            <a:r>
              <a:rPr lang="fr-FR" sz="1600" b="1" dirty="0" smtClean="0"/>
              <a:t>Position</a:t>
            </a:r>
            <a:r>
              <a:rPr lang="fr-FR" sz="1600" dirty="0" smtClean="0"/>
              <a:t> » le plus similaire pour la position floue de la tumeur</a:t>
            </a:r>
          </a:p>
          <a:p>
            <a:pPr lvl="1"/>
            <a:r>
              <a:rPr lang="fr-FR" sz="1600" dirty="0" smtClean="0"/>
              <a:t>Construire la solution en adaptant les paramètres de la croissance région et les prétraitements d’après le cas « </a:t>
            </a:r>
            <a:r>
              <a:rPr lang="fr-FR" sz="1600" b="1" dirty="0" err="1" smtClean="0"/>
              <a:t>Caracs</a:t>
            </a:r>
            <a:r>
              <a:rPr lang="fr-FR" sz="1600" dirty="0" smtClean="0"/>
              <a:t> » remémoré </a:t>
            </a:r>
          </a:p>
          <a:p>
            <a:pPr lvl="1"/>
            <a:r>
              <a:rPr lang="fr-FR" sz="1600" dirty="0" smtClean="0"/>
              <a:t>Adapter la position de la tumeur dans la solution d’après le cas « </a:t>
            </a:r>
            <a:r>
              <a:rPr lang="fr-FR" sz="1600" b="1" dirty="0" smtClean="0"/>
              <a:t>Position</a:t>
            </a:r>
            <a:r>
              <a:rPr lang="fr-FR" sz="1600" dirty="0" smtClean="0"/>
              <a:t> » (en appliquant des transformations par homothétie, symétrie, etc.)</a:t>
            </a:r>
          </a:p>
          <a:p>
            <a:pPr lvl="1"/>
            <a:r>
              <a:rPr lang="fr-FR" sz="1600" dirty="0" smtClean="0"/>
              <a:t>Lancer la segmentation avec la solution ainsi créée</a:t>
            </a: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97</a:t>
            </a:fld>
            <a:endParaRPr lang="en-US" dirty="0"/>
          </a:p>
        </p:txBody>
      </p:sp>
    </p:spTree>
    <p:extLst>
      <p:ext uri="{BB962C8B-B14F-4D97-AF65-F5344CB8AC3E}">
        <p14:creationId xmlns:p14="http://schemas.microsoft.com/office/powerpoint/2010/main" val="242743985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VIII. Mesure de similarité entre cas</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endParaRPr lang="fr-FR" sz="2600" dirty="0" smtClean="0"/>
          </a:p>
          <a:p>
            <a:r>
              <a:rPr lang="fr-FR" sz="2600" dirty="0" smtClean="0"/>
              <a:t>Références : </a:t>
            </a:r>
          </a:p>
          <a:p>
            <a:pPr lvl="1"/>
            <a:r>
              <a:rPr lang="en-US" dirty="0" smtClean="0"/>
              <a:t>[Finnie] “Similarity </a:t>
            </a:r>
            <a:r>
              <a:rPr lang="en-US" dirty="0"/>
              <a:t>and Metrics in Case-Based </a:t>
            </a:r>
            <a:r>
              <a:rPr lang="en-US" dirty="0" smtClean="0"/>
              <a:t>Reasoning” </a:t>
            </a:r>
            <a:r>
              <a:rPr lang="en-US" dirty="0" err="1" smtClean="0"/>
              <a:t>Finnnie</a:t>
            </a:r>
            <a:r>
              <a:rPr lang="en-US" dirty="0" smtClean="0"/>
              <a:t>  &amp; Sun 2002</a:t>
            </a:r>
          </a:p>
          <a:p>
            <a:pPr lvl="1"/>
            <a:r>
              <a:rPr lang="en-US" dirty="0" smtClean="0"/>
              <a:t>[</a:t>
            </a:r>
            <a:r>
              <a:rPr lang="en-US" dirty="0" err="1" smtClean="0"/>
              <a:t>Perner</a:t>
            </a:r>
            <a:r>
              <a:rPr lang="en-US" dirty="0" smtClean="0"/>
              <a:t>] “An </a:t>
            </a:r>
            <a:r>
              <a:rPr lang="en-US" dirty="0"/>
              <a:t>architecture for a CBR image segmentation </a:t>
            </a:r>
            <a:r>
              <a:rPr lang="en-US" dirty="0" smtClean="0"/>
              <a:t>system” </a:t>
            </a:r>
            <a:r>
              <a:rPr lang="en-US" dirty="0" err="1" smtClean="0"/>
              <a:t>Perner</a:t>
            </a:r>
            <a:r>
              <a:rPr lang="en-US" dirty="0" smtClean="0"/>
              <a:t> 1999</a:t>
            </a:r>
          </a:p>
          <a:p>
            <a:pPr lvl="1"/>
            <a:r>
              <a:rPr lang="en-US" dirty="0" smtClean="0"/>
              <a:t>[</a:t>
            </a:r>
            <a:r>
              <a:rPr lang="en-US" dirty="0" err="1" smtClean="0"/>
              <a:t>Burkhard</a:t>
            </a:r>
            <a:r>
              <a:rPr lang="en-US" dirty="0" smtClean="0"/>
              <a:t>] “Case </a:t>
            </a:r>
            <a:r>
              <a:rPr lang="en-US" dirty="0"/>
              <a:t>Completion and Similarity in Case-Based </a:t>
            </a:r>
            <a:r>
              <a:rPr lang="en-US" dirty="0" smtClean="0"/>
              <a:t>Reasoning” </a:t>
            </a:r>
            <a:r>
              <a:rPr lang="en-US" dirty="0" err="1" smtClean="0"/>
              <a:t>Burkhard</a:t>
            </a:r>
            <a:r>
              <a:rPr lang="en-US" dirty="0" smtClean="0"/>
              <a:t> 2004</a:t>
            </a:r>
          </a:p>
          <a:p>
            <a:pPr lvl="1"/>
            <a:r>
              <a:rPr lang="en-US" dirty="0" smtClean="0"/>
              <a:t>[</a:t>
            </a:r>
            <a:r>
              <a:rPr lang="en-US" dirty="0" err="1" smtClean="0"/>
              <a:t>Garrell</a:t>
            </a:r>
            <a:r>
              <a:rPr lang="en-US" dirty="0" smtClean="0"/>
              <a:t>] “Automatic </a:t>
            </a:r>
            <a:r>
              <a:rPr lang="en-US" dirty="0"/>
              <a:t>diagnosis with genetic algorithms and case-based </a:t>
            </a:r>
            <a:r>
              <a:rPr lang="en-US" dirty="0" smtClean="0"/>
              <a:t>reasoning” </a:t>
            </a:r>
            <a:r>
              <a:rPr lang="en-US" dirty="0" err="1" smtClean="0"/>
              <a:t>Garrell</a:t>
            </a:r>
            <a:r>
              <a:rPr lang="en-US" dirty="0" smtClean="0"/>
              <a:t> &amp; al. 1999</a:t>
            </a:r>
          </a:p>
          <a:p>
            <a:pPr lvl="1"/>
            <a:r>
              <a:rPr lang="en-US" dirty="0" smtClean="0"/>
              <a:t>[</a:t>
            </a:r>
            <a:r>
              <a:rPr lang="en-US" dirty="0" err="1" smtClean="0"/>
              <a:t>Golobardes</a:t>
            </a:r>
            <a:r>
              <a:rPr lang="en-US" dirty="0" smtClean="0"/>
              <a:t>] “Computer </a:t>
            </a:r>
            <a:r>
              <a:rPr lang="en-US" dirty="0"/>
              <a:t>aided diagnosis with case-based reasoning and genetic </a:t>
            </a:r>
            <a:r>
              <a:rPr lang="en-US" dirty="0" smtClean="0"/>
              <a:t>algorithms” </a:t>
            </a:r>
            <a:r>
              <a:rPr lang="en-US" dirty="0" err="1" smtClean="0"/>
              <a:t>Golobardes</a:t>
            </a:r>
            <a:r>
              <a:rPr lang="en-US" dirty="0" smtClean="0"/>
              <a:t> &amp; al. 2002</a:t>
            </a:r>
            <a:endParaRPr lang="en-US" dirty="0"/>
          </a:p>
          <a:p>
            <a:pPr lvl="1"/>
            <a:endParaRPr lang="en-US" sz="2400" dirty="0"/>
          </a:p>
          <a:p>
            <a:pPr lvl="1"/>
            <a:endParaRPr lang="fr-FR" sz="2200"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98</a:t>
            </a:fld>
            <a:endParaRPr lang="en-US" dirty="0"/>
          </a:p>
        </p:txBody>
      </p:sp>
    </p:spTree>
    <p:extLst>
      <p:ext uri="{BB962C8B-B14F-4D97-AF65-F5344CB8AC3E}">
        <p14:creationId xmlns:p14="http://schemas.microsoft.com/office/powerpoint/2010/main" val="294235870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e">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Parallaxe</Template>
  <TotalTime>7519</TotalTime>
  <Words>5144</Words>
  <Application>Microsoft Office PowerPoint</Application>
  <PresentationFormat>Grand écran</PresentationFormat>
  <Paragraphs>1319</Paragraphs>
  <Slides>98</Slides>
  <Notes>82</Notes>
  <HiddenSlides>0</HiddenSlides>
  <MMClips>0</MMClips>
  <ScaleCrop>false</ScaleCrop>
  <HeadingPairs>
    <vt:vector size="8" baseType="variant">
      <vt:variant>
        <vt:lpstr>Polices utilisées</vt:lpstr>
      </vt:variant>
      <vt:variant>
        <vt:i4>8</vt:i4>
      </vt:variant>
      <vt:variant>
        <vt:lpstr>Thème</vt:lpstr>
      </vt:variant>
      <vt:variant>
        <vt:i4>1</vt:i4>
      </vt:variant>
      <vt:variant>
        <vt:lpstr>Serveurs OLE incorporés</vt:lpstr>
      </vt:variant>
      <vt:variant>
        <vt:i4>1</vt:i4>
      </vt:variant>
      <vt:variant>
        <vt:lpstr>Titres des diapositives</vt:lpstr>
      </vt:variant>
      <vt:variant>
        <vt:i4>98</vt:i4>
      </vt:variant>
    </vt:vector>
  </HeadingPairs>
  <TitlesOfParts>
    <vt:vector size="108" baseType="lpstr">
      <vt:lpstr>Arial</vt:lpstr>
      <vt:lpstr>Arial Black</vt:lpstr>
      <vt:lpstr>Calibri</vt:lpstr>
      <vt:lpstr>Cambria Math</vt:lpstr>
      <vt:lpstr>Corbel</vt:lpstr>
      <vt:lpstr>Courier New</vt:lpstr>
      <vt:lpstr>Times New Roman</vt:lpstr>
      <vt:lpstr>Wingdings</vt:lpstr>
      <vt:lpstr>Parallaxe</vt:lpstr>
      <vt:lpstr>Feuille de calcul</vt:lpstr>
      <vt:lpstr>Utilisation du RàPC pour la segmentation d’images</vt:lpstr>
      <vt:lpstr>Plan</vt:lpstr>
      <vt:lpstr>I. Généralités</vt:lpstr>
      <vt:lpstr>I. Généralités</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III. Implémentation </vt:lpstr>
      <vt:lpstr>III. Implémentation </vt:lpstr>
      <vt:lpstr>III. Implémentation </vt:lpstr>
      <vt:lpstr>III. Implémentation </vt:lpstr>
      <vt:lpstr>III. Implémentation </vt:lpstr>
      <vt:lpstr>III. Implémentation </vt:lpstr>
      <vt:lpstr>III. Implémentation </vt:lpstr>
      <vt:lpstr>III. Implémentation </vt:lpstr>
      <vt:lpstr>IV. Problèmes liés à la segmentation </vt:lpstr>
      <vt:lpstr>IV. Problèmes liés à la segmentation </vt:lpstr>
      <vt:lpstr>IV. Problèmes liés à la segmentation </vt:lpstr>
      <vt:lpstr>IV. Problèmes liés à la segmentation </vt:lpstr>
      <vt:lpstr>IV. Problèmes liés à la segmentation </vt:lpstr>
      <vt:lpstr>IV. Problèmes liés à la segmentation </vt:lpstr>
      <vt:lpstr>IV. Problèmes liés à la segmentation </vt:lpstr>
      <vt:lpstr>Démonstration Mini - RàPC </vt:lpstr>
      <vt:lpstr>V. Suppression des muscles  </vt:lpstr>
      <vt:lpstr>V. Suppression des muscles  </vt:lpstr>
      <vt:lpstr>V. Suppression des muscles  </vt:lpstr>
      <vt:lpstr>V. Suppression des muscles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VII. Modélisation de la base de cas en XML </vt:lpstr>
      <vt:lpstr> </vt:lpstr>
      <vt:lpstr>Démonstration état du programme </vt:lpstr>
      <vt:lpstr>VIII. Mesure de similarité entre cas </vt:lpstr>
      <vt:lpstr>VIII. Mesure de similarité entre cas </vt:lpstr>
      <vt:lpstr>VIII. Mesure de similarité entre cas </vt:lpstr>
      <vt:lpstr>VIII. Mesure de similarité entre cas </vt:lpstr>
      <vt:lpstr>VIII. Mesure de similarité entre cas </vt:lpstr>
      <vt:lpstr>VIII. Mesure de similarité entre cas </vt:lpstr>
      <vt:lpstr>VIII. Mesure de similarité entre cas </vt:lpstr>
      <vt:lpstr>VIII. Mesure de similarité entre cas </vt:lpstr>
      <vt:lpstr>VIII. Mesure de similarité entre cas </vt:lpstr>
      <vt:lpstr>VIII. Mesure de similarité entre cas </vt:lpstr>
      <vt:lpstr>VIII. Mesure de similarité entre cas </vt:lpstr>
      <vt:lpstr>VIII. Mesure de similarité entre cas </vt:lpstr>
      <vt:lpstr>VIII. Mesure de similarité entre cas </vt:lpstr>
      <vt:lpstr>VIII. Mesure de similarité entre cas </vt:lpstr>
      <vt:lpstr>VIII. Mesure de similarité entre cas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Utilisation du RàPC pour la segmentation d’images</dc:title>
  <dc:creator>Thibault</dc:creator>
  <cp:lastModifiedBy>Thibault</cp:lastModifiedBy>
  <cp:revision>459</cp:revision>
  <dcterms:created xsi:type="dcterms:W3CDTF">2017-03-14T08:34:02Z</dcterms:created>
  <dcterms:modified xsi:type="dcterms:W3CDTF">2017-06-07T14:44:17Z</dcterms:modified>
</cp:coreProperties>
</file>